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0" r:id="rId5"/>
    <p:sldId id="266" r:id="rId6"/>
    <p:sldId id="259" r:id="rId7"/>
    <p:sldId id="261" r:id="rId8"/>
    <p:sldId id="262" r:id="rId9"/>
    <p:sldId id="263" r:id="rId10"/>
    <p:sldId id="264" r:id="rId11"/>
    <p:sldId id="265"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4" d="100"/>
          <a:sy n="64" d="100"/>
        </p:scale>
        <p:origin x="-151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0B553F-68F7-E644-82B1-5FE8018FA430}" type="datetimeFigureOut">
              <a:rPr lang="en-US" smtClean="0"/>
              <a:t>8/6/14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5E775-A000-A843-B099-8F87DE77EBE1}" type="slidenum">
              <a:rPr lang="en-US" smtClean="0"/>
              <a:t>‹#›</a:t>
            </a:fld>
            <a:endParaRPr lang="en-US"/>
          </a:p>
        </p:txBody>
      </p:sp>
    </p:spTree>
    <p:extLst>
      <p:ext uri="{BB962C8B-B14F-4D97-AF65-F5344CB8AC3E}">
        <p14:creationId xmlns:p14="http://schemas.microsoft.com/office/powerpoint/2010/main" val="1743936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0B553F-68F7-E644-82B1-5FE8018FA430}" type="datetimeFigureOut">
              <a:rPr lang="en-US" smtClean="0"/>
              <a:t>8/6/14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5E775-A000-A843-B099-8F87DE77EBE1}" type="slidenum">
              <a:rPr lang="en-US" smtClean="0"/>
              <a:t>‹#›</a:t>
            </a:fld>
            <a:endParaRPr lang="en-US"/>
          </a:p>
        </p:txBody>
      </p:sp>
    </p:spTree>
    <p:extLst>
      <p:ext uri="{BB962C8B-B14F-4D97-AF65-F5344CB8AC3E}">
        <p14:creationId xmlns:p14="http://schemas.microsoft.com/office/powerpoint/2010/main" val="2509882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0B553F-68F7-E644-82B1-5FE8018FA430}" type="datetimeFigureOut">
              <a:rPr lang="en-US" smtClean="0"/>
              <a:t>8/6/14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5E775-A000-A843-B099-8F87DE77EBE1}" type="slidenum">
              <a:rPr lang="en-US" smtClean="0"/>
              <a:t>‹#›</a:t>
            </a:fld>
            <a:endParaRPr lang="en-US"/>
          </a:p>
        </p:txBody>
      </p:sp>
    </p:spTree>
    <p:extLst>
      <p:ext uri="{BB962C8B-B14F-4D97-AF65-F5344CB8AC3E}">
        <p14:creationId xmlns:p14="http://schemas.microsoft.com/office/powerpoint/2010/main" val="3594647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0B553F-68F7-E644-82B1-5FE8018FA430}" type="datetimeFigureOut">
              <a:rPr lang="en-US" smtClean="0"/>
              <a:t>8/6/14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5E775-A000-A843-B099-8F87DE77EBE1}" type="slidenum">
              <a:rPr lang="en-US" smtClean="0"/>
              <a:t>‹#›</a:t>
            </a:fld>
            <a:endParaRPr lang="en-US"/>
          </a:p>
        </p:txBody>
      </p:sp>
    </p:spTree>
    <p:extLst>
      <p:ext uri="{BB962C8B-B14F-4D97-AF65-F5344CB8AC3E}">
        <p14:creationId xmlns:p14="http://schemas.microsoft.com/office/powerpoint/2010/main" val="1307801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0B553F-68F7-E644-82B1-5FE8018FA430}" type="datetimeFigureOut">
              <a:rPr lang="en-US" smtClean="0"/>
              <a:t>8/6/14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5E775-A000-A843-B099-8F87DE77EBE1}" type="slidenum">
              <a:rPr lang="en-US" smtClean="0"/>
              <a:t>‹#›</a:t>
            </a:fld>
            <a:endParaRPr lang="en-US"/>
          </a:p>
        </p:txBody>
      </p:sp>
    </p:spTree>
    <p:extLst>
      <p:ext uri="{BB962C8B-B14F-4D97-AF65-F5344CB8AC3E}">
        <p14:creationId xmlns:p14="http://schemas.microsoft.com/office/powerpoint/2010/main" val="3052929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0B553F-68F7-E644-82B1-5FE8018FA430}" type="datetimeFigureOut">
              <a:rPr lang="en-US" smtClean="0"/>
              <a:t>8/6/14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5E775-A000-A843-B099-8F87DE77EBE1}" type="slidenum">
              <a:rPr lang="en-US" smtClean="0"/>
              <a:t>‹#›</a:t>
            </a:fld>
            <a:endParaRPr lang="en-US"/>
          </a:p>
        </p:txBody>
      </p:sp>
    </p:spTree>
    <p:extLst>
      <p:ext uri="{BB962C8B-B14F-4D97-AF65-F5344CB8AC3E}">
        <p14:creationId xmlns:p14="http://schemas.microsoft.com/office/powerpoint/2010/main" val="1833633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0B553F-68F7-E644-82B1-5FE8018FA430}" type="datetimeFigureOut">
              <a:rPr lang="en-US" smtClean="0"/>
              <a:t>8/6/14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E5E775-A000-A843-B099-8F87DE77EBE1}" type="slidenum">
              <a:rPr lang="en-US" smtClean="0"/>
              <a:t>‹#›</a:t>
            </a:fld>
            <a:endParaRPr lang="en-US"/>
          </a:p>
        </p:txBody>
      </p:sp>
    </p:spTree>
    <p:extLst>
      <p:ext uri="{BB962C8B-B14F-4D97-AF65-F5344CB8AC3E}">
        <p14:creationId xmlns:p14="http://schemas.microsoft.com/office/powerpoint/2010/main" val="124947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0B553F-68F7-E644-82B1-5FE8018FA430}" type="datetimeFigureOut">
              <a:rPr lang="en-US" smtClean="0"/>
              <a:t>8/6/14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E5E775-A000-A843-B099-8F87DE77EBE1}" type="slidenum">
              <a:rPr lang="en-US" smtClean="0"/>
              <a:t>‹#›</a:t>
            </a:fld>
            <a:endParaRPr lang="en-US"/>
          </a:p>
        </p:txBody>
      </p:sp>
    </p:spTree>
    <p:extLst>
      <p:ext uri="{BB962C8B-B14F-4D97-AF65-F5344CB8AC3E}">
        <p14:creationId xmlns:p14="http://schemas.microsoft.com/office/powerpoint/2010/main" val="502857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0B553F-68F7-E644-82B1-5FE8018FA430}" type="datetimeFigureOut">
              <a:rPr lang="en-US" smtClean="0"/>
              <a:t>8/6/14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E5E775-A000-A843-B099-8F87DE77EBE1}" type="slidenum">
              <a:rPr lang="en-US" smtClean="0"/>
              <a:t>‹#›</a:t>
            </a:fld>
            <a:endParaRPr lang="en-US"/>
          </a:p>
        </p:txBody>
      </p:sp>
    </p:spTree>
    <p:extLst>
      <p:ext uri="{BB962C8B-B14F-4D97-AF65-F5344CB8AC3E}">
        <p14:creationId xmlns:p14="http://schemas.microsoft.com/office/powerpoint/2010/main" val="1213037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0B553F-68F7-E644-82B1-5FE8018FA430}" type="datetimeFigureOut">
              <a:rPr lang="en-US" smtClean="0"/>
              <a:t>8/6/14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5E775-A000-A843-B099-8F87DE77EBE1}" type="slidenum">
              <a:rPr lang="en-US" smtClean="0"/>
              <a:t>‹#›</a:t>
            </a:fld>
            <a:endParaRPr lang="en-US"/>
          </a:p>
        </p:txBody>
      </p:sp>
    </p:spTree>
    <p:extLst>
      <p:ext uri="{BB962C8B-B14F-4D97-AF65-F5344CB8AC3E}">
        <p14:creationId xmlns:p14="http://schemas.microsoft.com/office/powerpoint/2010/main" val="1642806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0B553F-68F7-E644-82B1-5FE8018FA430}" type="datetimeFigureOut">
              <a:rPr lang="en-US" smtClean="0"/>
              <a:t>8/6/14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5E775-A000-A843-B099-8F87DE77EBE1}" type="slidenum">
              <a:rPr lang="en-US" smtClean="0"/>
              <a:t>‹#›</a:t>
            </a:fld>
            <a:endParaRPr lang="en-US"/>
          </a:p>
        </p:txBody>
      </p:sp>
    </p:spTree>
    <p:extLst>
      <p:ext uri="{BB962C8B-B14F-4D97-AF65-F5344CB8AC3E}">
        <p14:creationId xmlns:p14="http://schemas.microsoft.com/office/powerpoint/2010/main" val="316640578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0B553F-68F7-E644-82B1-5FE8018FA430}" type="datetimeFigureOut">
              <a:rPr lang="en-US" smtClean="0"/>
              <a:t>8/6/14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E5E775-A000-A843-B099-8F87DE77EBE1}" type="slidenum">
              <a:rPr lang="en-US" smtClean="0"/>
              <a:t>‹#›</a:t>
            </a:fld>
            <a:endParaRPr lang="en-US"/>
          </a:p>
        </p:txBody>
      </p:sp>
    </p:spTree>
    <p:extLst>
      <p:ext uri="{BB962C8B-B14F-4D97-AF65-F5344CB8AC3E}">
        <p14:creationId xmlns:p14="http://schemas.microsoft.com/office/powerpoint/2010/main" val="3641604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jpg"/><Relationship Id="rId3"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_CKI_horizontal stripesyellow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14972" y="2514972"/>
            <a:ext cx="6858000" cy="1828056"/>
          </a:xfrm>
          <a:prstGeom prst="rect">
            <a:avLst/>
          </a:prstGeom>
        </p:spPr>
      </p:pic>
      <p:sp>
        <p:nvSpPr>
          <p:cNvPr id="2" name="Title 1"/>
          <p:cNvSpPr>
            <a:spLocks noGrp="1"/>
          </p:cNvSpPr>
          <p:nvPr>
            <p:ph type="ctrTitle"/>
          </p:nvPr>
        </p:nvSpPr>
        <p:spPr>
          <a:xfrm>
            <a:off x="1111371" y="1939959"/>
            <a:ext cx="8211242" cy="1470025"/>
          </a:xfrm>
        </p:spPr>
        <p:txBody>
          <a:bodyPr>
            <a:normAutofit/>
          </a:bodyPr>
          <a:lstStyle/>
          <a:p>
            <a:r>
              <a:rPr lang="en-US" dirty="0" smtClean="0">
                <a:solidFill>
                  <a:schemeClr val="tx2"/>
                </a:solidFill>
                <a:latin typeface="Century Gothic"/>
                <a:cs typeface="Century Gothic"/>
              </a:rPr>
              <a:t>CKI Abbreviations</a:t>
            </a:r>
            <a:r>
              <a:rPr lang="en-US" dirty="0">
                <a:solidFill>
                  <a:schemeClr val="tx2"/>
                </a:solidFill>
                <a:latin typeface="Century Gothic"/>
                <a:cs typeface="Century Gothic"/>
              </a:rPr>
              <a:t> </a:t>
            </a:r>
            <a:r>
              <a:rPr lang="en-US" dirty="0" smtClean="0">
                <a:solidFill>
                  <a:schemeClr val="tx2"/>
                </a:solidFill>
                <a:latin typeface="Century Gothic"/>
                <a:cs typeface="Century Gothic"/>
              </a:rPr>
              <a:t>and</a:t>
            </a:r>
            <a:br>
              <a:rPr lang="en-US" dirty="0" smtClean="0">
                <a:solidFill>
                  <a:schemeClr val="tx2"/>
                </a:solidFill>
                <a:latin typeface="Century Gothic"/>
                <a:cs typeface="Century Gothic"/>
              </a:rPr>
            </a:br>
            <a:r>
              <a:rPr lang="en-US" dirty="0" smtClean="0">
                <a:solidFill>
                  <a:schemeClr val="tx2"/>
                </a:solidFill>
                <a:latin typeface="Century Gothic"/>
                <a:cs typeface="Century Gothic"/>
              </a:rPr>
              <a:t>TLAs (Three Letter Acronyms)</a:t>
            </a:r>
            <a:endParaRPr lang="en-US" dirty="0">
              <a:solidFill>
                <a:schemeClr val="tx2"/>
              </a:solidFill>
              <a:latin typeface="Century Gothic"/>
              <a:cs typeface="Century Gothic"/>
            </a:endParaRPr>
          </a:p>
        </p:txBody>
      </p:sp>
      <p:sp>
        <p:nvSpPr>
          <p:cNvPr id="3" name="Subtitle 2"/>
          <p:cNvSpPr>
            <a:spLocks noGrp="1"/>
          </p:cNvSpPr>
          <p:nvPr>
            <p:ph type="subTitle" idx="1"/>
          </p:nvPr>
        </p:nvSpPr>
        <p:spPr>
          <a:xfrm>
            <a:off x="2238015" y="3409984"/>
            <a:ext cx="6400800" cy="1752600"/>
          </a:xfrm>
        </p:spPr>
        <p:txBody>
          <a:bodyPr>
            <a:normAutofit fontScale="85000" lnSpcReduction="10000"/>
          </a:bodyPr>
          <a:lstStyle/>
          <a:p>
            <a:r>
              <a:rPr lang="en-US" dirty="0" smtClean="0">
                <a:solidFill>
                  <a:schemeClr val="bg1"/>
                </a:solidFill>
                <a:latin typeface="Century Gothic"/>
                <a:cs typeface="Century Gothic"/>
              </a:rPr>
              <a:t>Capital District Circle K International</a:t>
            </a:r>
          </a:p>
          <a:p>
            <a:r>
              <a:rPr lang="en-US" dirty="0" smtClean="0">
                <a:solidFill>
                  <a:schemeClr val="bg1"/>
                </a:solidFill>
                <a:latin typeface="Century Gothic"/>
                <a:cs typeface="Century Gothic"/>
              </a:rPr>
              <a:t>Membership Development &amp; Education Committee</a:t>
            </a:r>
            <a:br>
              <a:rPr lang="en-US" dirty="0" smtClean="0">
                <a:solidFill>
                  <a:schemeClr val="bg1"/>
                </a:solidFill>
                <a:latin typeface="Century Gothic"/>
                <a:cs typeface="Century Gothic"/>
              </a:rPr>
            </a:br>
            <a:r>
              <a:rPr lang="en-US" dirty="0" smtClean="0">
                <a:solidFill>
                  <a:schemeClr val="bg1"/>
                </a:solidFill>
                <a:latin typeface="Century Gothic"/>
                <a:cs typeface="Century Gothic"/>
              </a:rPr>
              <a:t>August 2014</a:t>
            </a:r>
            <a:endParaRPr lang="en-US" dirty="0">
              <a:solidFill>
                <a:schemeClr val="bg1"/>
              </a:solidFill>
              <a:latin typeface="Century Gothic"/>
              <a:cs typeface="Century Gothic"/>
            </a:endParaRPr>
          </a:p>
        </p:txBody>
      </p:sp>
      <p:pic>
        <p:nvPicPr>
          <p:cNvPr id="5" name="Picture 4" descr="cdcki crabb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938" y="5323293"/>
            <a:ext cx="1956686" cy="1219119"/>
          </a:xfrm>
          <a:prstGeom prst="rect">
            <a:avLst/>
          </a:prstGeom>
        </p:spPr>
      </p:pic>
      <p:pic>
        <p:nvPicPr>
          <p:cNvPr id="7" name="Picture 6" descr="logo_CKI_wordmark_BW_twolines_P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4286" y="523008"/>
            <a:ext cx="2419951" cy="1255692"/>
          </a:xfrm>
          <a:prstGeom prst="rect">
            <a:avLst/>
          </a:prstGeom>
        </p:spPr>
      </p:pic>
    </p:spTree>
    <p:extLst>
      <p:ext uri="{BB962C8B-B14F-4D97-AF65-F5344CB8AC3E}">
        <p14:creationId xmlns:p14="http://schemas.microsoft.com/office/powerpoint/2010/main" val="4233862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_CKI_horizontal stripesyellow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14972" y="2514972"/>
            <a:ext cx="6858000" cy="1828056"/>
          </a:xfrm>
          <a:prstGeom prst="rect">
            <a:avLst/>
          </a:prstGeom>
        </p:spPr>
      </p:pic>
      <p:sp>
        <p:nvSpPr>
          <p:cNvPr id="2" name="Title 1"/>
          <p:cNvSpPr>
            <a:spLocks noGrp="1"/>
          </p:cNvSpPr>
          <p:nvPr>
            <p:ph type="title"/>
          </p:nvPr>
        </p:nvSpPr>
        <p:spPr/>
        <p:txBody>
          <a:bodyPr/>
          <a:lstStyle/>
          <a:p>
            <a:r>
              <a:rPr lang="en-US" dirty="0" smtClean="0">
                <a:solidFill>
                  <a:schemeClr val="tx2"/>
                </a:solidFill>
                <a:latin typeface="Century Gothic"/>
                <a:cs typeface="Century Gothic"/>
              </a:rPr>
              <a:t>DST</a:t>
            </a:r>
            <a:endParaRPr lang="en-US" dirty="0">
              <a:solidFill>
                <a:schemeClr val="tx2"/>
              </a:solidFill>
              <a:latin typeface="Century Gothic"/>
              <a:cs typeface="Century Gothic"/>
            </a:endParaRPr>
          </a:p>
        </p:txBody>
      </p:sp>
      <p:pic>
        <p:nvPicPr>
          <p:cNvPr id="6" name="Content Placeholder 5" descr="tardif-nicole.jpg"/>
          <p:cNvPicPr>
            <a:picLocks noGrp="1" noChangeAspect="1"/>
          </p:cNvPicPr>
          <p:nvPr>
            <p:ph sz="half" idx="1"/>
          </p:nvPr>
        </p:nvPicPr>
        <p:blipFill>
          <a:blip r:embed="rId3">
            <a:extLst>
              <a:ext uri="{28A0092B-C50C-407E-A947-70E740481C1C}">
                <a14:useLocalDpi xmlns:a14="http://schemas.microsoft.com/office/drawing/2010/main" val="0"/>
              </a:ext>
            </a:extLst>
          </a:blip>
          <a:srcRect t="-6034" b="-6034"/>
          <a:stretch>
            <a:fillRect/>
          </a:stretch>
        </p:blipFill>
        <p:spPr/>
      </p:pic>
      <p:sp>
        <p:nvSpPr>
          <p:cNvPr id="4" name="Content Placeholder 3"/>
          <p:cNvSpPr>
            <a:spLocks noGrp="1"/>
          </p:cNvSpPr>
          <p:nvPr>
            <p:ph sz="half" idx="2"/>
          </p:nvPr>
        </p:nvSpPr>
        <p:spPr/>
        <p:txBody>
          <a:bodyPr>
            <a:normAutofit fontScale="92500" lnSpcReduction="10000"/>
          </a:bodyPr>
          <a:lstStyle/>
          <a:p>
            <a:pPr marL="0" indent="0">
              <a:buNone/>
            </a:pPr>
            <a:r>
              <a:rPr lang="en-US" dirty="0" smtClean="0">
                <a:solidFill>
                  <a:schemeClr val="tx2"/>
                </a:solidFill>
                <a:latin typeface="Century Gothic"/>
                <a:cs typeface="Century Gothic"/>
              </a:rPr>
              <a:t>District Secretary Treasurer</a:t>
            </a:r>
          </a:p>
          <a:p>
            <a:r>
              <a:rPr lang="en-US" dirty="0" smtClean="0">
                <a:solidFill>
                  <a:schemeClr val="bg1"/>
                </a:solidFill>
                <a:latin typeface="Century Gothic"/>
                <a:cs typeface="Century Gothic"/>
              </a:rPr>
              <a:t>Gathers important information about the clubs in the district from club secretaries and treasurers.</a:t>
            </a:r>
          </a:p>
          <a:p>
            <a:r>
              <a:rPr lang="en-US" dirty="0" smtClean="0">
                <a:solidFill>
                  <a:schemeClr val="bg1"/>
                </a:solidFill>
                <a:latin typeface="Century Gothic"/>
                <a:cs typeface="Century Gothic"/>
              </a:rPr>
              <a:t>Also exists as a resource for clubs.</a:t>
            </a:r>
          </a:p>
          <a:p>
            <a:r>
              <a:rPr lang="en-US" dirty="0" smtClean="0">
                <a:solidFill>
                  <a:schemeClr val="bg1"/>
                </a:solidFill>
                <a:latin typeface="Century Gothic"/>
                <a:cs typeface="Century Gothic"/>
              </a:rPr>
              <a:t>The CDCKI DST is Nicole Tardif</a:t>
            </a:r>
            <a:endParaRPr lang="en-US" dirty="0">
              <a:solidFill>
                <a:schemeClr val="bg1"/>
              </a:solidFill>
              <a:latin typeface="Century Gothic"/>
              <a:cs typeface="Century Gothic"/>
            </a:endParaRPr>
          </a:p>
        </p:txBody>
      </p:sp>
    </p:spTree>
    <p:extLst>
      <p:ext uri="{BB962C8B-B14F-4D97-AF65-F5344CB8AC3E}">
        <p14:creationId xmlns:p14="http://schemas.microsoft.com/office/powerpoint/2010/main" val="810622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_CKI_horizontal stripesyellow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14972" y="2514972"/>
            <a:ext cx="6858000" cy="1828056"/>
          </a:xfrm>
          <a:prstGeom prst="rect">
            <a:avLst/>
          </a:prstGeom>
        </p:spPr>
      </p:pic>
      <p:pic>
        <p:nvPicPr>
          <p:cNvPr id="5" name="Content Placeholder 4" descr="1098023_10152148837039762_1414865063_n.jpg"/>
          <p:cNvPicPr>
            <a:picLocks noGrp="1" noChangeAspect="1"/>
          </p:cNvPicPr>
          <p:nvPr>
            <p:ph sz="half" idx="1"/>
          </p:nvPr>
        </p:nvPicPr>
        <p:blipFill>
          <a:blip r:embed="rId3">
            <a:extLst>
              <a:ext uri="{28A0092B-C50C-407E-A947-70E740481C1C}">
                <a14:useLocalDpi xmlns:a14="http://schemas.microsoft.com/office/drawing/2010/main" val="0"/>
              </a:ext>
            </a:extLst>
          </a:blip>
          <a:srcRect l="15299" r="15299"/>
          <a:stretch>
            <a:fillRect/>
          </a:stretch>
        </p:blipFill>
        <p:spPr/>
      </p:pic>
      <p:sp>
        <p:nvSpPr>
          <p:cNvPr id="2" name="Title 1"/>
          <p:cNvSpPr>
            <a:spLocks noGrp="1"/>
          </p:cNvSpPr>
          <p:nvPr>
            <p:ph type="title"/>
          </p:nvPr>
        </p:nvSpPr>
        <p:spPr/>
        <p:txBody>
          <a:bodyPr/>
          <a:lstStyle/>
          <a:p>
            <a:r>
              <a:rPr lang="en-US" dirty="0" smtClean="0">
                <a:solidFill>
                  <a:schemeClr val="tx2"/>
                </a:solidFill>
                <a:latin typeface="Century Gothic"/>
                <a:cs typeface="Century Gothic"/>
              </a:rPr>
              <a:t>FMR</a:t>
            </a:r>
            <a:endParaRPr lang="en-US" dirty="0">
              <a:solidFill>
                <a:schemeClr val="tx2"/>
              </a:solidFill>
              <a:latin typeface="Century Gothic"/>
              <a:cs typeface="Century Gothic"/>
            </a:endParaRPr>
          </a:p>
        </p:txBody>
      </p:sp>
      <p:sp>
        <p:nvSpPr>
          <p:cNvPr id="4" name="Content Placeholder 3"/>
          <p:cNvSpPr>
            <a:spLocks noGrp="1"/>
          </p:cNvSpPr>
          <p:nvPr>
            <p:ph sz="half" idx="2"/>
          </p:nvPr>
        </p:nvSpPr>
        <p:spPr/>
        <p:txBody>
          <a:bodyPr>
            <a:normAutofit fontScale="85000" lnSpcReduction="20000"/>
          </a:bodyPr>
          <a:lstStyle/>
          <a:p>
            <a:pPr marL="0" indent="0">
              <a:buNone/>
            </a:pPr>
            <a:r>
              <a:rPr lang="en-US" dirty="0" smtClean="0">
                <a:solidFill>
                  <a:srgbClr val="1F497D"/>
                </a:solidFill>
                <a:latin typeface="Century Gothic"/>
                <a:cs typeface="Century Gothic"/>
              </a:rPr>
              <a:t>Fall Membership Rally</a:t>
            </a:r>
          </a:p>
          <a:p>
            <a:r>
              <a:rPr lang="en-US" dirty="0" smtClean="0">
                <a:solidFill>
                  <a:schemeClr val="bg1"/>
                </a:solidFill>
                <a:latin typeface="Century Gothic"/>
                <a:cs typeface="Century Gothic"/>
              </a:rPr>
              <a:t>A 2-day event during which members from across the district can meet new people and learn about the exciting opportunities CDCKI has to offer.</a:t>
            </a:r>
          </a:p>
          <a:p>
            <a:r>
              <a:rPr lang="en-US" dirty="0" smtClean="0">
                <a:solidFill>
                  <a:schemeClr val="bg1"/>
                </a:solidFill>
                <a:latin typeface="Century Gothic"/>
                <a:cs typeface="Century Gothic"/>
              </a:rPr>
              <a:t>This year, CDCKI’s FMR will be held October 24-25, 2014 in Front Royal, Virginia.</a:t>
            </a:r>
          </a:p>
          <a:p>
            <a:r>
              <a:rPr lang="en-US" dirty="0" smtClean="0">
                <a:solidFill>
                  <a:schemeClr val="bg1"/>
                </a:solidFill>
                <a:latin typeface="Century Gothic"/>
                <a:cs typeface="Century Gothic"/>
              </a:rPr>
              <a:t>Last year’s theme was Mario Kart!</a:t>
            </a:r>
            <a:endParaRPr lang="en-US" dirty="0">
              <a:solidFill>
                <a:schemeClr val="bg1"/>
              </a:solidFill>
              <a:latin typeface="Century Gothic"/>
              <a:cs typeface="Century Gothic"/>
            </a:endParaRPr>
          </a:p>
        </p:txBody>
      </p:sp>
    </p:spTree>
    <p:extLst>
      <p:ext uri="{BB962C8B-B14F-4D97-AF65-F5344CB8AC3E}">
        <p14:creationId xmlns:p14="http://schemas.microsoft.com/office/powerpoint/2010/main" val="294161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_CKI_horizontal stripesyellow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14972" y="2514972"/>
            <a:ext cx="6858000" cy="1828056"/>
          </a:xfrm>
          <a:prstGeom prst="rect">
            <a:avLst/>
          </a:prstGeom>
        </p:spPr>
      </p:pic>
      <p:sp>
        <p:nvSpPr>
          <p:cNvPr id="2" name="Title 1"/>
          <p:cNvSpPr>
            <a:spLocks noGrp="1"/>
          </p:cNvSpPr>
          <p:nvPr>
            <p:ph type="title"/>
          </p:nvPr>
        </p:nvSpPr>
        <p:spPr/>
        <p:txBody>
          <a:bodyPr/>
          <a:lstStyle/>
          <a:p>
            <a:r>
              <a:rPr lang="en-US" dirty="0" smtClean="0">
                <a:solidFill>
                  <a:schemeClr val="tx2"/>
                </a:solidFill>
                <a:latin typeface="Century Gothic"/>
                <a:cs typeface="Century Gothic"/>
              </a:rPr>
              <a:t>GATC</a:t>
            </a:r>
            <a:endParaRPr lang="en-US" dirty="0">
              <a:solidFill>
                <a:schemeClr val="tx2"/>
              </a:solidFill>
              <a:latin typeface="Century Gothic"/>
              <a:cs typeface="Century Gothic"/>
            </a:endParaRPr>
          </a:p>
        </p:txBody>
      </p:sp>
      <p:pic>
        <p:nvPicPr>
          <p:cNvPr id="6" name="Content Placeholder 5" descr="romano-ben.jpg"/>
          <p:cNvPicPr>
            <a:picLocks noGrp="1" noChangeAspect="1"/>
          </p:cNvPicPr>
          <p:nvPr>
            <p:ph sz="half" idx="1"/>
          </p:nvPr>
        </p:nvPicPr>
        <p:blipFill>
          <a:blip r:embed="rId3">
            <a:extLst>
              <a:ext uri="{28A0092B-C50C-407E-A947-70E740481C1C}">
                <a14:useLocalDpi xmlns:a14="http://schemas.microsoft.com/office/drawing/2010/main" val="0"/>
              </a:ext>
            </a:extLst>
          </a:blip>
          <a:srcRect t="-6034" b="-6034"/>
          <a:stretch>
            <a:fillRect/>
          </a:stretch>
        </p:blipFill>
        <p:spPr/>
      </p:pic>
      <p:sp>
        <p:nvSpPr>
          <p:cNvPr id="4" name="Content Placeholder 3"/>
          <p:cNvSpPr>
            <a:spLocks noGrp="1"/>
          </p:cNvSpPr>
          <p:nvPr>
            <p:ph sz="half" idx="2"/>
          </p:nvPr>
        </p:nvSpPr>
        <p:spPr/>
        <p:txBody>
          <a:bodyPr>
            <a:normAutofit fontScale="85000" lnSpcReduction="20000"/>
          </a:bodyPr>
          <a:lstStyle/>
          <a:p>
            <a:pPr marL="0" indent="0">
              <a:buNone/>
            </a:pPr>
            <a:r>
              <a:rPr lang="en-US" dirty="0" smtClean="0">
                <a:solidFill>
                  <a:srgbClr val="1F497D"/>
                </a:solidFill>
                <a:latin typeface="Century Gothic"/>
                <a:cs typeface="Century Gothic"/>
              </a:rPr>
              <a:t>Governors/Administrators Training Conference</a:t>
            </a:r>
          </a:p>
          <a:p>
            <a:r>
              <a:rPr lang="en-US" dirty="0" smtClean="0">
                <a:solidFill>
                  <a:schemeClr val="bg1"/>
                </a:solidFill>
                <a:latin typeface="Century Gothic"/>
                <a:cs typeface="Century Gothic"/>
              </a:rPr>
              <a:t>CKI Governors and Administrators from across the world come together to make plans for the upcoming year and learn useful strategies for how to best serve their districts.</a:t>
            </a:r>
          </a:p>
          <a:p>
            <a:r>
              <a:rPr lang="en-US" dirty="0" smtClean="0">
                <a:solidFill>
                  <a:schemeClr val="bg1"/>
                </a:solidFill>
                <a:latin typeface="Century Gothic"/>
                <a:cs typeface="Century Gothic"/>
              </a:rPr>
              <a:t>This year, our DA attended with our Governor, Ben Romano.</a:t>
            </a:r>
            <a:endParaRPr lang="en-US" dirty="0">
              <a:solidFill>
                <a:schemeClr val="bg1"/>
              </a:solidFill>
              <a:latin typeface="Century Gothic"/>
              <a:cs typeface="Century Gothic"/>
            </a:endParaRPr>
          </a:p>
        </p:txBody>
      </p:sp>
    </p:spTree>
    <p:extLst>
      <p:ext uri="{BB962C8B-B14F-4D97-AF65-F5344CB8AC3E}">
        <p14:creationId xmlns:p14="http://schemas.microsoft.com/office/powerpoint/2010/main" val="2128373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_CKI_horizontal stripesyellow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14972" y="2514972"/>
            <a:ext cx="6858000" cy="1828056"/>
          </a:xfrm>
          <a:prstGeom prst="rect">
            <a:avLst/>
          </a:prstGeom>
        </p:spPr>
      </p:pic>
      <p:sp>
        <p:nvSpPr>
          <p:cNvPr id="2" name="Title 1"/>
          <p:cNvSpPr>
            <a:spLocks noGrp="1"/>
          </p:cNvSpPr>
          <p:nvPr>
            <p:ph type="title"/>
          </p:nvPr>
        </p:nvSpPr>
        <p:spPr/>
        <p:txBody>
          <a:bodyPr/>
          <a:lstStyle/>
          <a:p>
            <a:r>
              <a:rPr lang="en-US" dirty="0" smtClean="0">
                <a:solidFill>
                  <a:schemeClr val="tx2"/>
                </a:solidFill>
                <a:latin typeface="Century Gothic"/>
                <a:cs typeface="Century Gothic"/>
              </a:rPr>
              <a:t>ICON</a:t>
            </a:r>
            <a:endParaRPr lang="en-US" dirty="0">
              <a:solidFill>
                <a:schemeClr val="tx2"/>
              </a:solidFill>
              <a:latin typeface="Century Gothic"/>
              <a:cs typeface="Century Gothic"/>
            </a:endParaRPr>
          </a:p>
        </p:txBody>
      </p:sp>
      <p:pic>
        <p:nvPicPr>
          <p:cNvPr id="6" name="Content Placeholder 5" descr="graphic_CKIx_2014_completelogo_4c_PNG.png"/>
          <p:cNvPicPr>
            <a:picLocks noGrp="1" noChangeAspect="1"/>
          </p:cNvPicPr>
          <p:nvPr>
            <p:ph sz="half" idx="1"/>
          </p:nvPr>
        </p:nvPicPr>
        <p:blipFill>
          <a:blip r:embed="rId3">
            <a:extLst>
              <a:ext uri="{28A0092B-C50C-407E-A947-70E740481C1C}">
                <a14:useLocalDpi xmlns:a14="http://schemas.microsoft.com/office/drawing/2010/main" val="0"/>
              </a:ext>
            </a:extLst>
          </a:blip>
          <a:srcRect t="-9245" b="-9245"/>
          <a:stretch>
            <a:fillRect/>
          </a:stretch>
        </p:blipFill>
        <p:spPr/>
      </p:pic>
      <p:sp>
        <p:nvSpPr>
          <p:cNvPr id="4" name="Content Placeholder 3"/>
          <p:cNvSpPr>
            <a:spLocks noGrp="1"/>
          </p:cNvSpPr>
          <p:nvPr>
            <p:ph sz="half" idx="2"/>
          </p:nvPr>
        </p:nvSpPr>
        <p:spPr/>
        <p:txBody>
          <a:bodyPr>
            <a:normAutofit fontScale="77500" lnSpcReduction="20000"/>
          </a:bodyPr>
          <a:lstStyle/>
          <a:p>
            <a:pPr marL="0" indent="0">
              <a:buNone/>
            </a:pPr>
            <a:r>
              <a:rPr lang="en-US" dirty="0" smtClean="0">
                <a:solidFill>
                  <a:srgbClr val="1F497D"/>
                </a:solidFill>
                <a:latin typeface="Century Gothic"/>
                <a:cs typeface="Century Gothic"/>
              </a:rPr>
              <a:t>International Convention</a:t>
            </a:r>
          </a:p>
          <a:p>
            <a:r>
              <a:rPr lang="en-US" dirty="0" smtClean="0">
                <a:solidFill>
                  <a:schemeClr val="bg1"/>
                </a:solidFill>
                <a:latin typeface="Century Gothic"/>
                <a:cs typeface="Century Gothic"/>
              </a:rPr>
              <a:t>Like DCON, but on a much bigger scale. Instead of just clubs from one district, clubs from across the world are invited to celebrate being a part of such an awesome organization.</a:t>
            </a:r>
          </a:p>
          <a:p>
            <a:r>
              <a:rPr lang="en-US" dirty="0" smtClean="0">
                <a:solidFill>
                  <a:schemeClr val="bg1"/>
                </a:solidFill>
                <a:latin typeface="Century Gothic"/>
                <a:cs typeface="Century Gothic"/>
              </a:rPr>
              <a:t>This past year’s ICON was held in June in Nashville, TN.</a:t>
            </a:r>
          </a:p>
          <a:p>
            <a:r>
              <a:rPr lang="en-US" dirty="0" smtClean="0">
                <a:solidFill>
                  <a:schemeClr val="bg1"/>
                </a:solidFill>
                <a:latin typeface="Century Gothic"/>
                <a:cs typeface="Century Gothic"/>
              </a:rPr>
              <a:t>Next year’s ICON will be held in Indianapolis, IN.</a:t>
            </a:r>
            <a:endParaRPr lang="en-US" dirty="0">
              <a:solidFill>
                <a:schemeClr val="bg1"/>
              </a:solidFill>
              <a:latin typeface="Century Gothic"/>
              <a:cs typeface="Century Gothic"/>
            </a:endParaRPr>
          </a:p>
        </p:txBody>
      </p:sp>
    </p:spTree>
    <p:extLst>
      <p:ext uri="{BB962C8B-B14F-4D97-AF65-F5344CB8AC3E}">
        <p14:creationId xmlns:p14="http://schemas.microsoft.com/office/powerpoint/2010/main" val="3871994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_CKI_horizontal stripesyellow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14972" y="2514972"/>
            <a:ext cx="6858000" cy="1828056"/>
          </a:xfrm>
          <a:prstGeom prst="rect">
            <a:avLst/>
          </a:prstGeom>
        </p:spPr>
      </p:pic>
      <p:sp>
        <p:nvSpPr>
          <p:cNvPr id="2" name="Title 1"/>
          <p:cNvSpPr>
            <a:spLocks noGrp="1"/>
          </p:cNvSpPr>
          <p:nvPr>
            <p:ph type="title"/>
          </p:nvPr>
        </p:nvSpPr>
        <p:spPr/>
        <p:txBody>
          <a:bodyPr/>
          <a:lstStyle/>
          <a:p>
            <a:r>
              <a:rPr lang="en-US" dirty="0" smtClean="0">
                <a:solidFill>
                  <a:schemeClr val="tx2"/>
                </a:solidFill>
                <a:latin typeface="Century Gothic"/>
                <a:cs typeface="Century Gothic"/>
              </a:rPr>
              <a:t>IP</a:t>
            </a:r>
            <a:endParaRPr lang="en-US" dirty="0">
              <a:solidFill>
                <a:schemeClr val="tx2"/>
              </a:solidFill>
              <a:latin typeface="Century Gothic"/>
              <a:cs typeface="Century Gothic"/>
            </a:endParaRPr>
          </a:p>
        </p:txBody>
      </p:sp>
      <p:pic>
        <p:nvPicPr>
          <p:cNvPr id="6" name="Content Placeholder 5" descr="LeKathy.jpg"/>
          <p:cNvPicPr>
            <a:picLocks noGrp="1" noChangeAspect="1"/>
          </p:cNvPicPr>
          <p:nvPr>
            <p:ph sz="half" idx="1"/>
          </p:nvPr>
        </p:nvPicPr>
        <p:blipFill>
          <a:blip r:embed="rId3">
            <a:extLst>
              <a:ext uri="{28A0092B-C50C-407E-A947-70E740481C1C}">
                <a14:useLocalDpi xmlns:a14="http://schemas.microsoft.com/office/drawing/2010/main" val="0"/>
              </a:ext>
            </a:extLst>
          </a:blip>
          <a:srcRect l="-17329" r="-17329"/>
          <a:stretch>
            <a:fillRect/>
          </a:stretch>
        </p:blipFill>
        <p:spPr/>
      </p:pic>
      <p:sp>
        <p:nvSpPr>
          <p:cNvPr id="4" name="Content Placeholder 3"/>
          <p:cNvSpPr>
            <a:spLocks noGrp="1"/>
          </p:cNvSpPr>
          <p:nvPr>
            <p:ph sz="half" idx="2"/>
          </p:nvPr>
        </p:nvSpPr>
        <p:spPr/>
        <p:txBody>
          <a:bodyPr>
            <a:normAutofit fontScale="85000" lnSpcReduction="20000"/>
          </a:bodyPr>
          <a:lstStyle/>
          <a:p>
            <a:pPr marL="0" indent="0">
              <a:buNone/>
            </a:pPr>
            <a:r>
              <a:rPr lang="en-US" dirty="0" smtClean="0">
                <a:solidFill>
                  <a:srgbClr val="1F497D"/>
                </a:solidFill>
                <a:latin typeface="Century Gothic"/>
                <a:cs typeface="Century Gothic"/>
              </a:rPr>
              <a:t>International President</a:t>
            </a:r>
          </a:p>
          <a:p>
            <a:r>
              <a:rPr lang="en-US" dirty="0" smtClean="0">
                <a:solidFill>
                  <a:schemeClr val="bg1"/>
                </a:solidFill>
                <a:latin typeface="Century Gothic"/>
                <a:cs typeface="Century Gothic"/>
              </a:rPr>
              <a:t>Elected at ICON by delegates from around the world, the IP is the student leader for the international organization.</a:t>
            </a:r>
          </a:p>
          <a:p>
            <a:r>
              <a:rPr lang="en-US" dirty="0" smtClean="0">
                <a:solidFill>
                  <a:schemeClr val="bg1"/>
                </a:solidFill>
                <a:latin typeface="Century Gothic"/>
                <a:cs typeface="Century Gothic"/>
              </a:rPr>
              <a:t>Similar to a club president and a district Governor, but at the International level.</a:t>
            </a:r>
          </a:p>
          <a:p>
            <a:r>
              <a:rPr lang="en-US" dirty="0" smtClean="0">
                <a:solidFill>
                  <a:schemeClr val="bg1"/>
                </a:solidFill>
                <a:latin typeface="Century Gothic"/>
                <a:cs typeface="Century Gothic"/>
              </a:rPr>
              <a:t>At this year’s ICON, Kathy Le was elected IP.</a:t>
            </a:r>
            <a:endParaRPr lang="en-US" dirty="0">
              <a:solidFill>
                <a:schemeClr val="bg1"/>
              </a:solidFill>
              <a:latin typeface="Century Gothic"/>
              <a:cs typeface="Century Gothic"/>
            </a:endParaRPr>
          </a:p>
        </p:txBody>
      </p:sp>
    </p:spTree>
    <p:extLst>
      <p:ext uri="{BB962C8B-B14F-4D97-AF65-F5344CB8AC3E}">
        <p14:creationId xmlns:p14="http://schemas.microsoft.com/office/powerpoint/2010/main" val="2086391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_CKI_horizontal stripesyellow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14972" y="2514972"/>
            <a:ext cx="6858000" cy="1828056"/>
          </a:xfrm>
          <a:prstGeom prst="rect">
            <a:avLst/>
          </a:prstGeom>
        </p:spPr>
      </p:pic>
      <p:sp>
        <p:nvSpPr>
          <p:cNvPr id="2" name="Title 1"/>
          <p:cNvSpPr>
            <a:spLocks noGrp="1"/>
          </p:cNvSpPr>
          <p:nvPr>
            <p:ph type="title"/>
          </p:nvPr>
        </p:nvSpPr>
        <p:spPr/>
        <p:txBody>
          <a:bodyPr/>
          <a:lstStyle/>
          <a:p>
            <a:r>
              <a:rPr lang="en-US" dirty="0" smtClean="0">
                <a:solidFill>
                  <a:schemeClr val="tx2"/>
                </a:solidFill>
                <a:latin typeface="Century Gothic"/>
                <a:cs typeface="Century Gothic"/>
              </a:rPr>
              <a:t>K1D</a:t>
            </a:r>
            <a:endParaRPr lang="en-US" dirty="0">
              <a:solidFill>
                <a:schemeClr val="tx2"/>
              </a:solidFill>
              <a:latin typeface="Century Gothic"/>
              <a:cs typeface="Century Gothic"/>
            </a:endParaRPr>
          </a:p>
        </p:txBody>
      </p:sp>
      <p:pic>
        <p:nvPicPr>
          <p:cNvPr id="6" name="Content Placeholder 5" descr="Unknown.jpeg"/>
          <p:cNvPicPr>
            <a:picLocks noGrp="1" noChangeAspect="1"/>
          </p:cNvPicPr>
          <p:nvPr>
            <p:ph sz="half" idx="1"/>
          </p:nvPr>
        </p:nvPicPr>
        <p:blipFill>
          <a:blip r:embed="rId3">
            <a:extLst>
              <a:ext uri="{28A0092B-C50C-407E-A947-70E740481C1C}">
                <a14:useLocalDpi xmlns:a14="http://schemas.microsoft.com/office/drawing/2010/main" val="0"/>
              </a:ext>
            </a:extLst>
          </a:blip>
          <a:srcRect t="-6928" b="-6928"/>
          <a:stretch>
            <a:fillRect/>
          </a:stretch>
        </p:blipFill>
        <p:spPr/>
      </p:pic>
      <p:sp>
        <p:nvSpPr>
          <p:cNvPr id="4" name="Content Placeholder 3"/>
          <p:cNvSpPr>
            <a:spLocks noGrp="1"/>
          </p:cNvSpPr>
          <p:nvPr>
            <p:ph sz="half" idx="2"/>
          </p:nvPr>
        </p:nvSpPr>
        <p:spPr/>
        <p:txBody>
          <a:bodyPr>
            <a:normAutofit fontScale="92500" lnSpcReduction="10000"/>
          </a:bodyPr>
          <a:lstStyle/>
          <a:p>
            <a:pPr marL="0" indent="0">
              <a:buNone/>
            </a:pPr>
            <a:r>
              <a:rPr lang="en-US" dirty="0" smtClean="0">
                <a:solidFill>
                  <a:srgbClr val="1F497D"/>
                </a:solidFill>
                <a:latin typeface="Century Gothic"/>
                <a:cs typeface="Century Gothic"/>
              </a:rPr>
              <a:t>Kiwanis One Day</a:t>
            </a:r>
          </a:p>
          <a:p>
            <a:r>
              <a:rPr lang="en-US" dirty="0" smtClean="0">
                <a:solidFill>
                  <a:schemeClr val="bg1"/>
                </a:solidFill>
                <a:latin typeface="Century Gothic"/>
                <a:cs typeface="Century Gothic"/>
              </a:rPr>
              <a:t>A global initiative meant to encourage all members of the K Family from all around the world to come together in service.</a:t>
            </a:r>
          </a:p>
          <a:p>
            <a:r>
              <a:rPr lang="en-US" dirty="0" smtClean="0">
                <a:solidFill>
                  <a:schemeClr val="bg1"/>
                </a:solidFill>
                <a:latin typeface="Century Gothic"/>
                <a:cs typeface="Century Gothic"/>
              </a:rPr>
              <a:t>In 2015, Kiwanis One Day will held on April 11</a:t>
            </a:r>
            <a:r>
              <a:rPr lang="en-US" baseline="30000" dirty="0" smtClean="0">
                <a:solidFill>
                  <a:schemeClr val="bg1"/>
                </a:solidFill>
                <a:latin typeface="Century Gothic"/>
                <a:cs typeface="Century Gothic"/>
              </a:rPr>
              <a:t>th</a:t>
            </a:r>
            <a:r>
              <a:rPr lang="en-US" dirty="0" smtClean="0">
                <a:solidFill>
                  <a:schemeClr val="bg1"/>
                </a:solidFill>
                <a:latin typeface="Century Gothic"/>
                <a:cs typeface="Century Gothic"/>
              </a:rPr>
              <a:t>.</a:t>
            </a:r>
            <a:endParaRPr lang="en-US" dirty="0">
              <a:solidFill>
                <a:schemeClr val="bg1"/>
              </a:solidFill>
              <a:latin typeface="Century Gothic"/>
              <a:cs typeface="Century Gothic"/>
            </a:endParaRPr>
          </a:p>
        </p:txBody>
      </p:sp>
    </p:spTree>
    <p:extLst>
      <p:ext uri="{BB962C8B-B14F-4D97-AF65-F5344CB8AC3E}">
        <p14:creationId xmlns:p14="http://schemas.microsoft.com/office/powerpoint/2010/main" val="1564611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_CKI_horizontal stripesyellow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14972" y="2514972"/>
            <a:ext cx="6858000" cy="1828056"/>
          </a:xfrm>
          <a:prstGeom prst="rect">
            <a:avLst/>
          </a:prstGeom>
        </p:spPr>
      </p:pic>
      <p:sp>
        <p:nvSpPr>
          <p:cNvPr id="2" name="Title 1"/>
          <p:cNvSpPr>
            <a:spLocks noGrp="1"/>
          </p:cNvSpPr>
          <p:nvPr>
            <p:ph type="title"/>
          </p:nvPr>
        </p:nvSpPr>
        <p:spPr/>
        <p:txBody>
          <a:bodyPr/>
          <a:lstStyle/>
          <a:p>
            <a:r>
              <a:rPr lang="en-US" dirty="0" smtClean="0">
                <a:solidFill>
                  <a:schemeClr val="tx2"/>
                </a:solidFill>
                <a:latin typeface="Century Gothic"/>
                <a:cs typeface="Century Gothic"/>
              </a:rPr>
              <a:t>KFW</a:t>
            </a:r>
            <a:endParaRPr lang="en-US" dirty="0">
              <a:solidFill>
                <a:schemeClr val="tx2"/>
              </a:solidFill>
              <a:latin typeface="Century Gothic"/>
              <a:cs typeface="Century Gothic"/>
            </a:endParaRPr>
          </a:p>
        </p:txBody>
      </p:sp>
      <p:pic>
        <p:nvPicPr>
          <p:cNvPr id="5" name="Content Placeholder 4" descr="7029574_orig.jpg"/>
          <p:cNvPicPr>
            <a:picLocks noGrp="1" noChangeAspect="1"/>
          </p:cNvPicPr>
          <p:nvPr>
            <p:ph sz="half" idx="1"/>
          </p:nvPr>
        </p:nvPicPr>
        <p:blipFill>
          <a:blip r:embed="rId3">
            <a:extLst>
              <a:ext uri="{28A0092B-C50C-407E-A947-70E740481C1C}">
                <a14:useLocalDpi xmlns:a14="http://schemas.microsoft.com/office/drawing/2010/main" val="0"/>
              </a:ext>
            </a:extLst>
          </a:blip>
          <a:srcRect t="-13159" b="-13159"/>
          <a:stretch>
            <a:fillRect/>
          </a:stretch>
        </p:blipFill>
        <p:spPr/>
      </p:pic>
      <p:sp>
        <p:nvSpPr>
          <p:cNvPr id="4" name="Content Placeholder 3"/>
          <p:cNvSpPr>
            <a:spLocks noGrp="1"/>
          </p:cNvSpPr>
          <p:nvPr>
            <p:ph sz="half" idx="2"/>
          </p:nvPr>
        </p:nvSpPr>
        <p:spPr/>
        <p:txBody>
          <a:bodyPr>
            <a:normAutofit lnSpcReduction="10000"/>
          </a:bodyPr>
          <a:lstStyle/>
          <a:p>
            <a:pPr marL="0" indent="0">
              <a:buNone/>
            </a:pPr>
            <a:r>
              <a:rPr lang="en-US" dirty="0" smtClean="0">
                <a:solidFill>
                  <a:srgbClr val="1F497D"/>
                </a:solidFill>
                <a:latin typeface="Century Gothic"/>
                <a:cs typeface="Century Gothic"/>
              </a:rPr>
              <a:t>Kiwanis Family Weekend</a:t>
            </a:r>
          </a:p>
          <a:p>
            <a:r>
              <a:rPr lang="en-US" dirty="0" smtClean="0">
                <a:solidFill>
                  <a:schemeClr val="bg1"/>
                </a:solidFill>
                <a:latin typeface="Century Gothic"/>
                <a:cs typeface="Century Gothic"/>
              </a:rPr>
              <a:t>Within the Capital District, the district boards for Kiwanis, CKI, and Key Club come together for a weekend to discuss goals for the greater Capital District Kiwanis family.</a:t>
            </a:r>
            <a:endParaRPr lang="en-US" dirty="0">
              <a:solidFill>
                <a:schemeClr val="bg1"/>
              </a:solidFill>
              <a:latin typeface="Century Gothic"/>
              <a:cs typeface="Century Gothic"/>
            </a:endParaRPr>
          </a:p>
        </p:txBody>
      </p:sp>
    </p:spTree>
    <p:extLst>
      <p:ext uri="{BB962C8B-B14F-4D97-AF65-F5344CB8AC3E}">
        <p14:creationId xmlns:p14="http://schemas.microsoft.com/office/powerpoint/2010/main" val="731687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_CKI_horizontal stripesyellow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14972" y="2514972"/>
            <a:ext cx="6858000" cy="1828056"/>
          </a:xfrm>
          <a:prstGeom prst="rect">
            <a:avLst/>
          </a:prstGeom>
        </p:spPr>
      </p:pic>
      <p:sp>
        <p:nvSpPr>
          <p:cNvPr id="2" name="Title 1"/>
          <p:cNvSpPr>
            <a:spLocks noGrp="1"/>
          </p:cNvSpPr>
          <p:nvPr>
            <p:ph type="title"/>
          </p:nvPr>
        </p:nvSpPr>
        <p:spPr/>
        <p:txBody>
          <a:bodyPr/>
          <a:lstStyle/>
          <a:p>
            <a:r>
              <a:rPr lang="en-US" dirty="0" smtClean="0">
                <a:solidFill>
                  <a:schemeClr val="tx2"/>
                </a:solidFill>
                <a:latin typeface="Century Gothic"/>
                <a:cs typeface="Century Gothic"/>
              </a:rPr>
              <a:t>LA</a:t>
            </a:r>
            <a:endParaRPr lang="en-US" dirty="0">
              <a:solidFill>
                <a:schemeClr val="tx2"/>
              </a:solidFill>
              <a:latin typeface="Century Gothic"/>
              <a:cs typeface="Century Gothic"/>
            </a:endParaRPr>
          </a:p>
        </p:txBody>
      </p:sp>
      <p:pic>
        <p:nvPicPr>
          <p:cNvPr id="5" name="Content Placeholder 4" descr="ckila.jpg"/>
          <p:cNvPicPr>
            <a:picLocks noGrp="1" noChangeAspect="1"/>
          </p:cNvPicPr>
          <p:nvPr>
            <p:ph sz="half" idx="1"/>
          </p:nvPr>
        </p:nvPicPr>
        <p:blipFill>
          <a:blip r:embed="rId3">
            <a:extLst>
              <a:ext uri="{28A0092B-C50C-407E-A947-70E740481C1C}">
                <a14:useLocalDpi xmlns:a14="http://schemas.microsoft.com/office/drawing/2010/main" val="0"/>
              </a:ext>
            </a:extLst>
          </a:blip>
          <a:srcRect l="-1388" r="-1388"/>
          <a:stretch>
            <a:fillRect/>
          </a:stretch>
        </p:blipFill>
        <p:spPr/>
      </p:pic>
      <p:sp>
        <p:nvSpPr>
          <p:cNvPr id="4" name="Content Placeholder 3"/>
          <p:cNvSpPr>
            <a:spLocks noGrp="1"/>
          </p:cNvSpPr>
          <p:nvPr>
            <p:ph sz="half" idx="2"/>
          </p:nvPr>
        </p:nvSpPr>
        <p:spPr/>
        <p:txBody>
          <a:bodyPr>
            <a:normAutofit fontScale="92500" lnSpcReduction="20000"/>
          </a:bodyPr>
          <a:lstStyle/>
          <a:p>
            <a:pPr marL="0" indent="0">
              <a:buNone/>
            </a:pPr>
            <a:r>
              <a:rPr lang="en-US" dirty="0" smtClean="0">
                <a:solidFill>
                  <a:srgbClr val="1F497D"/>
                </a:solidFill>
                <a:latin typeface="Century Gothic"/>
                <a:cs typeface="Century Gothic"/>
              </a:rPr>
              <a:t>Leadership Academy</a:t>
            </a:r>
          </a:p>
          <a:p>
            <a:r>
              <a:rPr lang="en-US" dirty="0" smtClean="0">
                <a:solidFill>
                  <a:schemeClr val="bg1"/>
                </a:solidFill>
                <a:latin typeface="Century Gothic"/>
                <a:cs typeface="Century Gothic"/>
              </a:rPr>
              <a:t>Held every summer, this 6-day event focuses on servant leadership and its value in the real world.</a:t>
            </a:r>
          </a:p>
          <a:p>
            <a:r>
              <a:rPr lang="en-US" dirty="0" smtClean="0">
                <a:solidFill>
                  <a:schemeClr val="bg1"/>
                </a:solidFill>
                <a:latin typeface="Century Gothic"/>
                <a:cs typeface="Century Gothic"/>
              </a:rPr>
              <a:t>It is open to all CKI members and is held in Indianapolis, IN.</a:t>
            </a:r>
          </a:p>
          <a:p>
            <a:r>
              <a:rPr lang="en-US" dirty="0" smtClean="0">
                <a:solidFill>
                  <a:schemeClr val="bg1"/>
                </a:solidFill>
                <a:latin typeface="Century Gothic"/>
                <a:cs typeface="Century Gothic"/>
              </a:rPr>
              <a:t>This past year, it was held July 27-August 1, 2014</a:t>
            </a:r>
            <a:endParaRPr lang="en-US" dirty="0">
              <a:solidFill>
                <a:schemeClr val="bg1"/>
              </a:solidFill>
              <a:latin typeface="Century Gothic"/>
              <a:cs typeface="Century Gothic"/>
            </a:endParaRPr>
          </a:p>
        </p:txBody>
      </p:sp>
    </p:spTree>
    <p:extLst>
      <p:ext uri="{BB962C8B-B14F-4D97-AF65-F5344CB8AC3E}">
        <p14:creationId xmlns:p14="http://schemas.microsoft.com/office/powerpoint/2010/main" val="2639388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_CKI_horizontal stripesyellow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14972" y="2514972"/>
            <a:ext cx="6858000" cy="1828056"/>
          </a:xfrm>
          <a:prstGeom prst="rect">
            <a:avLst/>
          </a:prstGeom>
        </p:spPr>
      </p:pic>
      <p:sp>
        <p:nvSpPr>
          <p:cNvPr id="2" name="Title 1"/>
          <p:cNvSpPr>
            <a:spLocks noGrp="1"/>
          </p:cNvSpPr>
          <p:nvPr>
            <p:ph type="title"/>
          </p:nvPr>
        </p:nvSpPr>
        <p:spPr/>
        <p:txBody>
          <a:bodyPr/>
          <a:lstStyle/>
          <a:p>
            <a:r>
              <a:rPr lang="en-US" dirty="0" smtClean="0">
                <a:solidFill>
                  <a:schemeClr val="tx2"/>
                </a:solidFill>
                <a:latin typeface="Century Gothic"/>
                <a:cs typeface="Century Gothic"/>
              </a:rPr>
              <a:t>LSSP</a:t>
            </a:r>
            <a:endParaRPr lang="en-US" dirty="0">
              <a:solidFill>
                <a:schemeClr val="tx2"/>
              </a:solidFill>
              <a:latin typeface="Century Gothic"/>
              <a:cs typeface="Century Gothic"/>
            </a:endParaRPr>
          </a:p>
        </p:txBody>
      </p:sp>
      <p:pic>
        <p:nvPicPr>
          <p:cNvPr id="6" name="Content Placeholder 5" descr="Unknown-1.jpeg"/>
          <p:cNvPicPr>
            <a:picLocks noGrp="1" noChangeAspect="1"/>
          </p:cNvPicPr>
          <p:nvPr>
            <p:ph sz="half" idx="1"/>
          </p:nvPr>
        </p:nvPicPr>
        <p:blipFill>
          <a:blip r:embed="rId3">
            <a:extLst>
              <a:ext uri="{28A0092B-C50C-407E-A947-70E740481C1C}">
                <a14:useLocalDpi xmlns:a14="http://schemas.microsoft.com/office/drawing/2010/main" val="0"/>
              </a:ext>
            </a:extLst>
          </a:blip>
          <a:srcRect l="-8855" r="-8855"/>
          <a:stretch>
            <a:fillRect/>
          </a:stretch>
        </p:blipFill>
        <p:spPr/>
      </p:pic>
      <p:sp>
        <p:nvSpPr>
          <p:cNvPr id="4" name="Content Placeholder 3"/>
          <p:cNvSpPr>
            <a:spLocks noGrp="1"/>
          </p:cNvSpPr>
          <p:nvPr>
            <p:ph sz="half" idx="2"/>
          </p:nvPr>
        </p:nvSpPr>
        <p:spPr/>
        <p:txBody>
          <a:bodyPr>
            <a:normAutofit fontScale="92500" lnSpcReduction="20000"/>
          </a:bodyPr>
          <a:lstStyle/>
          <a:p>
            <a:pPr marL="0" indent="0">
              <a:buNone/>
            </a:pPr>
            <a:r>
              <a:rPr lang="en-US" dirty="0" smtClean="0">
                <a:solidFill>
                  <a:srgbClr val="1F497D"/>
                </a:solidFill>
                <a:latin typeface="Century Gothic"/>
                <a:cs typeface="Century Gothic"/>
              </a:rPr>
              <a:t>Large Scale Service Project</a:t>
            </a:r>
          </a:p>
          <a:p>
            <a:r>
              <a:rPr lang="en-US" dirty="0" smtClean="0">
                <a:solidFill>
                  <a:schemeClr val="bg1"/>
                </a:solidFill>
                <a:latin typeface="Century Gothic"/>
                <a:cs typeface="Century Gothic"/>
              </a:rPr>
              <a:t>Usually held prior to ICON, this year’s LSSP was held in conjunction with ICON. </a:t>
            </a:r>
          </a:p>
          <a:p>
            <a:r>
              <a:rPr lang="en-US" dirty="0" smtClean="0">
                <a:solidFill>
                  <a:schemeClr val="bg1"/>
                </a:solidFill>
                <a:latin typeface="Century Gothic"/>
                <a:cs typeface="Century Gothic"/>
              </a:rPr>
              <a:t>It gives members a chance to do service with other members from around the world.</a:t>
            </a:r>
            <a:endParaRPr lang="en-US" dirty="0">
              <a:solidFill>
                <a:schemeClr val="bg1"/>
              </a:solidFill>
              <a:latin typeface="Century Gothic"/>
              <a:cs typeface="Century Gothic"/>
            </a:endParaRPr>
          </a:p>
        </p:txBody>
      </p:sp>
    </p:spTree>
    <p:extLst>
      <p:ext uri="{BB962C8B-B14F-4D97-AF65-F5344CB8AC3E}">
        <p14:creationId xmlns:p14="http://schemas.microsoft.com/office/powerpoint/2010/main" val="4247100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_CKI_horizontal stripesyellow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14972" y="2514972"/>
            <a:ext cx="6858000" cy="1828056"/>
          </a:xfrm>
          <a:prstGeom prst="rect">
            <a:avLst/>
          </a:prstGeom>
        </p:spPr>
      </p:pic>
      <p:sp>
        <p:nvSpPr>
          <p:cNvPr id="2" name="Title 1"/>
          <p:cNvSpPr>
            <a:spLocks noGrp="1"/>
          </p:cNvSpPr>
          <p:nvPr>
            <p:ph type="title"/>
          </p:nvPr>
        </p:nvSpPr>
        <p:spPr/>
        <p:txBody>
          <a:bodyPr/>
          <a:lstStyle/>
          <a:p>
            <a:r>
              <a:rPr lang="en-US" dirty="0" smtClean="0">
                <a:solidFill>
                  <a:srgbClr val="1F497D"/>
                </a:solidFill>
                <a:latin typeface="Century Gothic"/>
                <a:cs typeface="Century Gothic"/>
              </a:rPr>
              <a:t>LTG</a:t>
            </a:r>
            <a:endParaRPr lang="en-US" dirty="0">
              <a:solidFill>
                <a:srgbClr val="1F497D"/>
              </a:solidFill>
              <a:latin typeface="Century Gothic"/>
              <a:cs typeface="Century Gothic"/>
            </a:endParaRPr>
          </a:p>
        </p:txBody>
      </p:sp>
      <p:pic>
        <p:nvPicPr>
          <p:cNvPr id="7" name="Content Placeholder 6" descr="CDCKI-Divisional_map.jpg"/>
          <p:cNvPicPr>
            <a:picLocks noGrp="1" noChangeAspect="1"/>
          </p:cNvPicPr>
          <p:nvPr>
            <p:ph sz="half" idx="1"/>
          </p:nvPr>
        </p:nvPicPr>
        <p:blipFill>
          <a:blip r:embed="rId3">
            <a:extLst>
              <a:ext uri="{28A0092B-C50C-407E-A947-70E740481C1C}">
                <a14:useLocalDpi xmlns:a14="http://schemas.microsoft.com/office/drawing/2010/main" val="0"/>
              </a:ext>
            </a:extLst>
          </a:blip>
          <a:srcRect t="-36920" b="-36920"/>
          <a:stretch>
            <a:fillRect/>
          </a:stretch>
        </p:blipFill>
        <p:spPr/>
      </p:pic>
      <p:sp>
        <p:nvSpPr>
          <p:cNvPr id="4" name="Content Placeholder 3"/>
          <p:cNvSpPr>
            <a:spLocks noGrp="1"/>
          </p:cNvSpPr>
          <p:nvPr>
            <p:ph sz="half" idx="2"/>
          </p:nvPr>
        </p:nvSpPr>
        <p:spPr/>
        <p:txBody>
          <a:bodyPr>
            <a:normAutofit/>
          </a:bodyPr>
          <a:lstStyle/>
          <a:p>
            <a:pPr marL="0" indent="0">
              <a:buNone/>
            </a:pPr>
            <a:r>
              <a:rPr lang="en-US" dirty="0" smtClean="0">
                <a:solidFill>
                  <a:schemeClr val="tx2"/>
                </a:solidFill>
                <a:latin typeface="Century Gothic"/>
                <a:cs typeface="Century Gothic"/>
              </a:rPr>
              <a:t>Lieutenant Governor</a:t>
            </a:r>
          </a:p>
          <a:p>
            <a:r>
              <a:rPr lang="en-US" dirty="0" smtClean="0">
                <a:solidFill>
                  <a:schemeClr val="bg1"/>
                </a:solidFill>
                <a:latin typeface="Century Gothic"/>
                <a:cs typeface="Century Gothic"/>
              </a:rPr>
              <a:t>Serves the district and, more specifically, the clubs in their specific division.</a:t>
            </a:r>
          </a:p>
          <a:p>
            <a:r>
              <a:rPr lang="en-US" dirty="0" smtClean="0">
                <a:solidFill>
                  <a:schemeClr val="bg1"/>
                </a:solidFill>
                <a:latin typeface="Century Gothic"/>
                <a:cs typeface="Century Gothic"/>
              </a:rPr>
              <a:t>CDCKI has 8 LTGs serving the 8 divisions.</a:t>
            </a:r>
          </a:p>
          <a:p>
            <a:endParaRPr lang="en-US" dirty="0">
              <a:latin typeface="Century Gothic"/>
              <a:cs typeface="Century Gothic"/>
            </a:endParaRPr>
          </a:p>
        </p:txBody>
      </p:sp>
    </p:spTree>
    <p:extLst>
      <p:ext uri="{BB962C8B-B14F-4D97-AF65-F5344CB8AC3E}">
        <p14:creationId xmlns:p14="http://schemas.microsoft.com/office/powerpoint/2010/main" val="3534116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_CKI_horizontal stripesyellow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14972" y="2514972"/>
            <a:ext cx="6858000" cy="1828056"/>
          </a:xfrm>
          <a:prstGeom prst="rect">
            <a:avLst/>
          </a:prstGeom>
        </p:spPr>
      </p:pic>
      <p:sp>
        <p:nvSpPr>
          <p:cNvPr id="2" name="Title 1"/>
          <p:cNvSpPr>
            <a:spLocks noGrp="1"/>
          </p:cNvSpPr>
          <p:nvPr>
            <p:ph type="title"/>
          </p:nvPr>
        </p:nvSpPr>
        <p:spPr/>
        <p:txBody>
          <a:bodyPr/>
          <a:lstStyle/>
          <a:p>
            <a:r>
              <a:rPr lang="en-US" dirty="0" smtClean="0">
                <a:solidFill>
                  <a:srgbClr val="1F497D"/>
                </a:solidFill>
                <a:latin typeface="Century Gothic"/>
                <a:cs typeface="Century Gothic"/>
              </a:rPr>
              <a:t>ADA</a:t>
            </a:r>
            <a:endParaRPr lang="en-US" dirty="0">
              <a:solidFill>
                <a:srgbClr val="1F497D"/>
              </a:solidFill>
              <a:latin typeface="Century Gothic"/>
              <a:cs typeface="Century Gothic"/>
            </a:endParaRPr>
          </a:p>
        </p:txBody>
      </p:sp>
      <p:sp>
        <p:nvSpPr>
          <p:cNvPr id="3" name="Content Placeholder 2"/>
          <p:cNvSpPr>
            <a:spLocks noGrp="1"/>
          </p:cNvSpPr>
          <p:nvPr>
            <p:ph sz="half" idx="1"/>
          </p:nvPr>
        </p:nvSpPr>
        <p:spPr>
          <a:xfrm>
            <a:off x="4843144" y="1945114"/>
            <a:ext cx="4038600" cy="3511523"/>
          </a:xfrm>
        </p:spPr>
        <p:txBody>
          <a:bodyPr/>
          <a:lstStyle/>
          <a:p>
            <a:pPr marL="0" indent="0">
              <a:buNone/>
            </a:pPr>
            <a:r>
              <a:rPr lang="en-US" dirty="0" smtClean="0">
                <a:solidFill>
                  <a:schemeClr val="tx2"/>
                </a:solidFill>
                <a:latin typeface="Century Gothic"/>
                <a:cs typeface="Century Gothic"/>
              </a:rPr>
              <a:t>Assistant District Administrator</a:t>
            </a:r>
          </a:p>
          <a:p>
            <a:r>
              <a:rPr lang="en-US" dirty="0" smtClean="0">
                <a:solidFill>
                  <a:schemeClr val="bg1"/>
                </a:solidFill>
                <a:latin typeface="Century Gothic"/>
                <a:cs typeface="Century Gothic"/>
              </a:rPr>
              <a:t>Helps the District Administrator advise the District Board</a:t>
            </a:r>
          </a:p>
          <a:p>
            <a:r>
              <a:rPr lang="en-US" dirty="0" smtClean="0">
                <a:solidFill>
                  <a:schemeClr val="bg1"/>
                </a:solidFill>
                <a:latin typeface="Century Gothic"/>
                <a:cs typeface="Century Gothic"/>
              </a:rPr>
              <a:t>The CDCKI ADA is Derek Dupuis</a:t>
            </a:r>
            <a:endParaRPr lang="en-US" dirty="0">
              <a:solidFill>
                <a:schemeClr val="bg1"/>
              </a:solidFill>
              <a:latin typeface="Century Gothic"/>
              <a:cs typeface="Century Gothic"/>
            </a:endParaRPr>
          </a:p>
        </p:txBody>
      </p:sp>
      <p:pic>
        <p:nvPicPr>
          <p:cNvPr id="5" name="Content Placeholder 4" descr="dupuis.jpg"/>
          <p:cNvPicPr>
            <a:picLocks noGrp="1" noChangeAspect="1"/>
          </p:cNvPicPr>
          <p:nvPr>
            <p:ph sz="half" idx="2"/>
          </p:nvPr>
        </p:nvPicPr>
        <p:blipFill>
          <a:blip r:embed="rId3">
            <a:extLst>
              <a:ext uri="{28A0092B-C50C-407E-A947-70E740481C1C}">
                <a14:useLocalDpi xmlns:a14="http://schemas.microsoft.com/office/drawing/2010/main" val="0"/>
              </a:ext>
            </a:extLst>
          </a:blip>
          <a:srcRect t="-6034" b="-6034"/>
          <a:stretch>
            <a:fillRect/>
          </a:stretch>
        </p:blipFill>
        <p:spPr>
          <a:xfrm>
            <a:off x="457200" y="1417638"/>
            <a:ext cx="4038600" cy="4525963"/>
          </a:xfrm>
        </p:spPr>
      </p:pic>
    </p:spTree>
    <p:extLst>
      <p:ext uri="{BB962C8B-B14F-4D97-AF65-F5344CB8AC3E}">
        <p14:creationId xmlns:p14="http://schemas.microsoft.com/office/powerpoint/2010/main" val="162284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_CKI_horizontal stripesyellow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14972" y="2514972"/>
            <a:ext cx="6858000" cy="1828056"/>
          </a:xfrm>
          <a:prstGeom prst="rect">
            <a:avLst/>
          </a:prstGeom>
        </p:spPr>
      </p:pic>
      <p:sp>
        <p:nvSpPr>
          <p:cNvPr id="2" name="Title 1"/>
          <p:cNvSpPr>
            <a:spLocks noGrp="1"/>
          </p:cNvSpPr>
          <p:nvPr>
            <p:ph type="title"/>
          </p:nvPr>
        </p:nvSpPr>
        <p:spPr/>
        <p:txBody>
          <a:bodyPr/>
          <a:lstStyle/>
          <a:p>
            <a:r>
              <a:rPr lang="en-US" dirty="0" smtClean="0">
                <a:solidFill>
                  <a:srgbClr val="1F497D"/>
                </a:solidFill>
                <a:latin typeface="Century Gothic"/>
                <a:cs typeface="Century Gothic"/>
              </a:rPr>
              <a:t>MDE</a:t>
            </a:r>
            <a:endParaRPr lang="en-US" dirty="0">
              <a:solidFill>
                <a:srgbClr val="1F497D"/>
              </a:solidFill>
              <a:latin typeface="Century Gothic"/>
              <a:cs typeface="Century Gothic"/>
            </a:endParaRPr>
          </a:p>
        </p:txBody>
      </p:sp>
      <p:pic>
        <p:nvPicPr>
          <p:cNvPr id="5" name="Content Placeholder 4" descr="francis.jpg"/>
          <p:cNvPicPr>
            <a:picLocks noGrp="1" noChangeAspect="1"/>
          </p:cNvPicPr>
          <p:nvPr>
            <p:ph sz="half" idx="1"/>
          </p:nvPr>
        </p:nvPicPr>
        <p:blipFill>
          <a:blip r:embed="rId3">
            <a:extLst>
              <a:ext uri="{28A0092B-C50C-407E-A947-70E740481C1C}">
                <a14:useLocalDpi xmlns:a14="http://schemas.microsoft.com/office/drawing/2010/main" val="0"/>
              </a:ext>
            </a:extLst>
          </a:blip>
          <a:srcRect t="-6034" b="-6034"/>
          <a:stretch>
            <a:fillRect/>
          </a:stretch>
        </p:blipFill>
        <p:spPr/>
      </p:pic>
      <p:sp>
        <p:nvSpPr>
          <p:cNvPr id="4" name="Content Placeholder 3"/>
          <p:cNvSpPr>
            <a:spLocks noGrp="1"/>
          </p:cNvSpPr>
          <p:nvPr>
            <p:ph sz="half" idx="2"/>
          </p:nvPr>
        </p:nvSpPr>
        <p:spPr/>
        <p:txBody>
          <a:bodyPr>
            <a:normAutofit fontScale="92500" lnSpcReduction="20000"/>
          </a:bodyPr>
          <a:lstStyle/>
          <a:p>
            <a:pPr marL="0" indent="0">
              <a:buNone/>
            </a:pPr>
            <a:r>
              <a:rPr lang="en-US" dirty="0" smtClean="0">
                <a:solidFill>
                  <a:srgbClr val="1F497D"/>
                </a:solidFill>
                <a:latin typeface="Century Gothic"/>
                <a:cs typeface="Century Gothic"/>
              </a:rPr>
              <a:t>Membership Development &amp; Education</a:t>
            </a:r>
          </a:p>
          <a:p>
            <a:r>
              <a:rPr lang="en-US" dirty="0" smtClean="0">
                <a:solidFill>
                  <a:schemeClr val="bg1"/>
                </a:solidFill>
                <a:latin typeface="Century Gothic"/>
                <a:cs typeface="Century Gothic"/>
              </a:rPr>
              <a:t>This committee works with the other committees to create and revise the resources available for members of the Capital District.</a:t>
            </a:r>
          </a:p>
          <a:p>
            <a:r>
              <a:rPr lang="en-US" dirty="0" smtClean="0">
                <a:solidFill>
                  <a:schemeClr val="bg1"/>
                </a:solidFill>
                <a:latin typeface="Century Gothic"/>
                <a:cs typeface="Century Gothic"/>
              </a:rPr>
              <a:t>This year’s MDE committee chair is Caitlin Francis.</a:t>
            </a:r>
            <a:endParaRPr lang="en-US" dirty="0">
              <a:solidFill>
                <a:schemeClr val="bg1"/>
              </a:solidFill>
              <a:latin typeface="Century Gothic"/>
              <a:cs typeface="Century Gothic"/>
            </a:endParaRPr>
          </a:p>
        </p:txBody>
      </p:sp>
    </p:spTree>
    <p:extLst>
      <p:ext uri="{BB962C8B-B14F-4D97-AF65-F5344CB8AC3E}">
        <p14:creationId xmlns:p14="http://schemas.microsoft.com/office/powerpoint/2010/main" val="1141540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_CKI_horizontal stripesyellow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14972" y="2514972"/>
            <a:ext cx="6858000" cy="1828056"/>
          </a:xfrm>
          <a:prstGeom prst="rect">
            <a:avLst/>
          </a:prstGeom>
        </p:spPr>
      </p:pic>
      <p:sp>
        <p:nvSpPr>
          <p:cNvPr id="2" name="Title 1"/>
          <p:cNvSpPr>
            <a:spLocks noGrp="1"/>
          </p:cNvSpPr>
          <p:nvPr>
            <p:ph type="title"/>
          </p:nvPr>
        </p:nvSpPr>
        <p:spPr/>
        <p:txBody>
          <a:bodyPr/>
          <a:lstStyle/>
          <a:p>
            <a:r>
              <a:rPr lang="en-US" dirty="0" smtClean="0">
                <a:solidFill>
                  <a:schemeClr val="tx2"/>
                </a:solidFill>
                <a:latin typeface="Century Gothic"/>
                <a:cs typeface="Century Gothic"/>
              </a:rPr>
              <a:t>MOM</a:t>
            </a:r>
            <a:endParaRPr lang="en-US" dirty="0">
              <a:solidFill>
                <a:schemeClr val="tx2"/>
              </a:solidFill>
              <a:latin typeface="Century Gothic"/>
              <a:cs typeface="Century Gothic"/>
            </a:endParaRPr>
          </a:p>
        </p:txBody>
      </p:sp>
      <p:pic>
        <p:nvPicPr>
          <p:cNvPr id="5" name="Content Placeholder 4" descr="29lmv42.png"/>
          <p:cNvPicPr>
            <a:picLocks noGrp="1" noChangeAspect="1"/>
          </p:cNvPicPr>
          <p:nvPr>
            <p:ph sz="half" idx="1"/>
          </p:nvPr>
        </p:nvPicPr>
        <p:blipFill>
          <a:blip r:embed="rId3">
            <a:extLst>
              <a:ext uri="{28A0092B-C50C-407E-A947-70E740481C1C}">
                <a14:useLocalDpi xmlns:a14="http://schemas.microsoft.com/office/drawing/2010/main" val="0"/>
              </a:ext>
            </a:extLst>
          </a:blip>
          <a:srcRect l="-18530" r="-18530"/>
          <a:stretch>
            <a:fillRect/>
          </a:stretch>
        </p:blipFill>
        <p:spPr/>
      </p:pic>
      <p:sp>
        <p:nvSpPr>
          <p:cNvPr id="4" name="Content Placeholder 3"/>
          <p:cNvSpPr>
            <a:spLocks noGrp="1"/>
          </p:cNvSpPr>
          <p:nvPr>
            <p:ph sz="half" idx="2"/>
          </p:nvPr>
        </p:nvSpPr>
        <p:spPr/>
        <p:txBody>
          <a:bodyPr/>
          <a:lstStyle/>
          <a:p>
            <a:pPr marL="0" indent="0">
              <a:buNone/>
            </a:pPr>
            <a:r>
              <a:rPr lang="en-US" dirty="0" smtClean="0">
                <a:solidFill>
                  <a:srgbClr val="1F497D"/>
                </a:solidFill>
                <a:latin typeface="Century Gothic"/>
                <a:cs typeface="Century Gothic"/>
              </a:rPr>
              <a:t>Member of the Month</a:t>
            </a:r>
          </a:p>
          <a:p>
            <a:r>
              <a:rPr lang="en-US" dirty="0" smtClean="0">
                <a:solidFill>
                  <a:schemeClr val="bg1"/>
                </a:solidFill>
                <a:latin typeface="Century Gothic"/>
                <a:cs typeface="Century Gothic"/>
              </a:rPr>
              <a:t>Every month, each club has an opportunity to recognize a member who goes above and beyond in service to their club and local community.</a:t>
            </a:r>
            <a:endParaRPr lang="en-US" dirty="0">
              <a:solidFill>
                <a:schemeClr val="bg1"/>
              </a:solidFill>
              <a:latin typeface="Century Gothic"/>
              <a:cs typeface="Century Gothic"/>
            </a:endParaRPr>
          </a:p>
        </p:txBody>
      </p:sp>
    </p:spTree>
    <p:extLst>
      <p:ext uri="{BB962C8B-B14F-4D97-AF65-F5344CB8AC3E}">
        <p14:creationId xmlns:p14="http://schemas.microsoft.com/office/powerpoint/2010/main" val="2710474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_CKI_horizontal stripesyellow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14972" y="2514972"/>
            <a:ext cx="6858000" cy="1828056"/>
          </a:xfrm>
          <a:prstGeom prst="rect">
            <a:avLst/>
          </a:prstGeom>
        </p:spPr>
      </p:pic>
      <p:sp>
        <p:nvSpPr>
          <p:cNvPr id="2" name="Title 1"/>
          <p:cNvSpPr>
            <a:spLocks noGrp="1"/>
          </p:cNvSpPr>
          <p:nvPr>
            <p:ph type="title"/>
          </p:nvPr>
        </p:nvSpPr>
        <p:spPr/>
        <p:txBody>
          <a:bodyPr/>
          <a:lstStyle/>
          <a:p>
            <a:r>
              <a:rPr lang="en-US" dirty="0" smtClean="0">
                <a:solidFill>
                  <a:schemeClr val="tx2"/>
                </a:solidFill>
                <a:latin typeface="Century Gothic"/>
                <a:cs typeface="Century Gothic"/>
              </a:rPr>
              <a:t>MRF</a:t>
            </a:r>
            <a:endParaRPr lang="en-US" dirty="0">
              <a:solidFill>
                <a:schemeClr val="tx2"/>
              </a:solidFill>
              <a:latin typeface="Century Gothic"/>
              <a:cs typeface="Century Gothic"/>
            </a:endParaRPr>
          </a:p>
        </p:txBody>
      </p:sp>
      <p:pic>
        <p:nvPicPr>
          <p:cNvPr id="6" name="Content Placeholder 5" descr="Unknown.jpeg"/>
          <p:cNvPicPr>
            <a:picLocks noGrp="1" noChangeAspect="1"/>
          </p:cNvPicPr>
          <p:nvPr>
            <p:ph sz="half" idx="1"/>
          </p:nvPr>
        </p:nvPicPr>
        <p:blipFill>
          <a:blip r:embed="rId3">
            <a:extLst>
              <a:ext uri="{28A0092B-C50C-407E-A947-70E740481C1C}">
                <a14:useLocalDpi xmlns:a14="http://schemas.microsoft.com/office/drawing/2010/main" val="0"/>
              </a:ext>
            </a:extLst>
          </a:blip>
          <a:srcRect t="-1724" b="-1724"/>
          <a:stretch>
            <a:fillRect/>
          </a:stretch>
        </p:blipFill>
        <p:spPr/>
      </p:pic>
      <p:sp>
        <p:nvSpPr>
          <p:cNvPr id="4" name="Content Placeholder 3"/>
          <p:cNvSpPr>
            <a:spLocks noGrp="1"/>
          </p:cNvSpPr>
          <p:nvPr>
            <p:ph sz="half" idx="2"/>
          </p:nvPr>
        </p:nvSpPr>
        <p:spPr/>
        <p:txBody>
          <a:bodyPr/>
          <a:lstStyle/>
          <a:p>
            <a:pPr marL="0" indent="0">
              <a:buNone/>
            </a:pPr>
            <a:r>
              <a:rPr lang="en-US" dirty="0" smtClean="0">
                <a:solidFill>
                  <a:srgbClr val="1F497D"/>
                </a:solidFill>
                <a:latin typeface="Century Gothic"/>
                <a:cs typeface="Century Gothic"/>
              </a:rPr>
              <a:t>Monthly Report Form</a:t>
            </a:r>
          </a:p>
          <a:p>
            <a:r>
              <a:rPr lang="en-US" dirty="0" smtClean="0">
                <a:solidFill>
                  <a:schemeClr val="bg1"/>
                </a:solidFill>
                <a:latin typeface="Century Gothic"/>
                <a:cs typeface="Century Gothic"/>
              </a:rPr>
              <a:t>MRFs are to be filled out monthly by club secretaries and members of the district board to keep all of the level of CKI aware of how clubs and members are doing.</a:t>
            </a:r>
            <a:endParaRPr lang="en-US" dirty="0">
              <a:solidFill>
                <a:schemeClr val="bg1"/>
              </a:solidFill>
              <a:latin typeface="Century Gothic"/>
              <a:cs typeface="Century Gothic"/>
            </a:endParaRPr>
          </a:p>
        </p:txBody>
      </p:sp>
    </p:spTree>
    <p:extLst>
      <p:ext uri="{BB962C8B-B14F-4D97-AF65-F5344CB8AC3E}">
        <p14:creationId xmlns:p14="http://schemas.microsoft.com/office/powerpoint/2010/main" val="530767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_CKI_horizontal stripesyellow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14972" y="2514972"/>
            <a:ext cx="6858000" cy="1828056"/>
          </a:xfrm>
          <a:prstGeom prst="rect">
            <a:avLst/>
          </a:prstGeom>
        </p:spPr>
      </p:pic>
      <p:sp>
        <p:nvSpPr>
          <p:cNvPr id="2" name="Title 1"/>
          <p:cNvSpPr>
            <a:spLocks noGrp="1"/>
          </p:cNvSpPr>
          <p:nvPr>
            <p:ph type="title"/>
          </p:nvPr>
        </p:nvSpPr>
        <p:spPr/>
        <p:txBody>
          <a:bodyPr/>
          <a:lstStyle/>
          <a:p>
            <a:r>
              <a:rPr lang="en-US" dirty="0" smtClean="0">
                <a:solidFill>
                  <a:schemeClr val="tx2"/>
                </a:solidFill>
                <a:latin typeface="Century Gothic"/>
                <a:cs typeface="Century Gothic"/>
              </a:rPr>
              <a:t>PCM</a:t>
            </a:r>
            <a:endParaRPr lang="en-US" dirty="0">
              <a:solidFill>
                <a:schemeClr val="tx2"/>
              </a:solidFill>
              <a:latin typeface="Century Gothic"/>
              <a:cs typeface="Century Gothic"/>
            </a:endParaRPr>
          </a:p>
        </p:txBody>
      </p:sp>
      <p:pic>
        <p:nvPicPr>
          <p:cNvPr id="6" name="Content Placeholder 5" descr="meeting2.jpg"/>
          <p:cNvPicPr>
            <a:picLocks noGrp="1" noChangeAspect="1"/>
          </p:cNvPicPr>
          <p:nvPr>
            <p:ph sz="half" idx="1"/>
          </p:nvPr>
        </p:nvPicPr>
        <p:blipFill>
          <a:blip r:embed="rId3">
            <a:extLst>
              <a:ext uri="{28A0092B-C50C-407E-A947-70E740481C1C}">
                <a14:useLocalDpi xmlns:a14="http://schemas.microsoft.com/office/drawing/2010/main" val="0"/>
              </a:ext>
            </a:extLst>
          </a:blip>
          <a:srcRect t="-19121" b="-19121"/>
          <a:stretch>
            <a:fillRect/>
          </a:stretch>
        </p:blipFill>
        <p:spPr/>
      </p:pic>
      <p:sp>
        <p:nvSpPr>
          <p:cNvPr id="4" name="Content Placeholder 3"/>
          <p:cNvSpPr>
            <a:spLocks noGrp="1"/>
          </p:cNvSpPr>
          <p:nvPr>
            <p:ph sz="half" idx="2"/>
          </p:nvPr>
        </p:nvSpPr>
        <p:spPr/>
        <p:txBody>
          <a:bodyPr/>
          <a:lstStyle/>
          <a:p>
            <a:pPr marL="0" indent="0">
              <a:buNone/>
            </a:pPr>
            <a:r>
              <a:rPr lang="en-US" dirty="0" smtClean="0">
                <a:solidFill>
                  <a:srgbClr val="1F497D"/>
                </a:solidFill>
                <a:latin typeface="Century Gothic"/>
                <a:cs typeface="Century Gothic"/>
              </a:rPr>
              <a:t>Presidents Council Meeting</a:t>
            </a:r>
          </a:p>
          <a:p>
            <a:r>
              <a:rPr lang="en-US" dirty="0" smtClean="0">
                <a:solidFill>
                  <a:schemeClr val="bg1"/>
                </a:solidFill>
                <a:latin typeface="Century Gothic"/>
                <a:cs typeface="Century Gothic"/>
              </a:rPr>
              <a:t>A great way for presidents in a division to communicate with each other and their LTG about what is happening in their clubs.</a:t>
            </a:r>
            <a:endParaRPr lang="en-US" dirty="0">
              <a:solidFill>
                <a:schemeClr val="bg1"/>
              </a:solidFill>
              <a:latin typeface="Century Gothic"/>
              <a:cs typeface="Century Gothic"/>
            </a:endParaRPr>
          </a:p>
        </p:txBody>
      </p:sp>
    </p:spTree>
    <p:extLst>
      <p:ext uri="{BB962C8B-B14F-4D97-AF65-F5344CB8AC3E}">
        <p14:creationId xmlns:p14="http://schemas.microsoft.com/office/powerpoint/2010/main" val="1214805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_CKI_horizontal stripesyellow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14972" y="2514972"/>
            <a:ext cx="6858000" cy="1828056"/>
          </a:xfrm>
          <a:prstGeom prst="rect">
            <a:avLst/>
          </a:prstGeom>
        </p:spPr>
      </p:pic>
      <p:sp>
        <p:nvSpPr>
          <p:cNvPr id="2" name="Title 1"/>
          <p:cNvSpPr>
            <a:spLocks noGrp="1"/>
          </p:cNvSpPr>
          <p:nvPr>
            <p:ph type="title"/>
          </p:nvPr>
        </p:nvSpPr>
        <p:spPr/>
        <p:txBody>
          <a:bodyPr/>
          <a:lstStyle/>
          <a:p>
            <a:r>
              <a:rPr lang="en-US" dirty="0" smtClean="0">
                <a:solidFill>
                  <a:schemeClr val="tx2"/>
                </a:solidFill>
                <a:latin typeface="Century Gothic"/>
                <a:cs typeface="Century Gothic"/>
              </a:rPr>
              <a:t>SLP</a:t>
            </a:r>
            <a:endParaRPr lang="en-US" dirty="0">
              <a:solidFill>
                <a:schemeClr val="tx2"/>
              </a:solidFill>
              <a:latin typeface="Century Gothic"/>
              <a:cs typeface="Century Gothic"/>
            </a:endParaRPr>
          </a:p>
        </p:txBody>
      </p:sp>
      <p:pic>
        <p:nvPicPr>
          <p:cNvPr id="6" name="Content Placeholder 5" descr="K-FamilyTree.png"/>
          <p:cNvPicPr>
            <a:picLocks noGrp="1" noChangeAspect="1"/>
          </p:cNvPicPr>
          <p:nvPr>
            <p:ph sz="half" idx="1"/>
          </p:nvPr>
        </p:nvPicPr>
        <p:blipFill>
          <a:blip r:embed="rId3">
            <a:extLst>
              <a:ext uri="{28A0092B-C50C-407E-A947-70E740481C1C}">
                <a14:useLocalDpi xmlns:a14="http://schemas.microsoft.com/office/drawing/2010/main" val="0"/>
              </a:ext>
            </a:extLst>
          </a:blip>
          <a:srcRect t="-20603" b="-20603"/>
          <a:stretch>
            <a:fillRect/>
          </a:stretch>
        </p:blipFill>
        <p:spPr/>
      </p:pic>
      <p:sp>
        <p:nvSpPr>
          <p:cNvPr id="4" name="Content Placeholder 3"/>
          <p:cNvSpPr>
            <a:spLocks noGrp="1"/>
          </p:cNvSpPr>
          <p:nvPr>
            <p:ph sz="half" idx="2"/>
          </p:nvPr>
        </p:nvSpPr>
        <p:spPr/>
        <p:txBody>
          <a:bodyPr>
            <a:normAutofit fontScale="92500" lnSpcReduction="20000"/>
          </a:bodyPr>
          <a:lstStyle/>
          <a:p>
            <a:pPr marL="0" indent="0">
              <a:buNone/>
            </a:pPr>
            <a:r>
              <a:rPr lang="en-US" dirty="0" smtClean="0">
                <a:solidFill>
                  <a:srgbClr val="1F497D"/>
                </a:solidFill>
                <a:latin typeface="Century Gothic"/>
                <a:cs typeface="Century Gothic"/>
              </a:rPr>
              <a:t>Service Leadership Program</a:t>
            </a:r>
          </a:p>
          <a:p>
            <a:r>
              <a:rPr lang="en-US" dirty="0" smtClean="0">
                <a:solidFill>
                  <a:schemeClr val="bg1"/>
                </a:solidFill>
                <a:latin typeface="Century Gothic"/>
                <a:cs typeface="Century Gothic"/>
              </a:rPr>
              <a:t>Kiwanis International wants to empower people of all ages to discover the values of service. </a:t>
            </a:r>
          </a:p>
          <a:p>
            <a:r>
              <a:rPr lang="en-US" dirty="0" smtClean="0">
                <a:solidFill>
                  <a:schemeClr val="bg1"/>
                </a:solidFill>
                <a:latin typeface="Century Gothic"/>
                <a:cs typeface="Century Gothic"/>
              </a:rPr>
              <a:t>SLP refers to the other branches of the K Family: K Kids, Builders Club, Key Club, Circle K, and </a:t>
            </a:r>
            <a:r>
              <a:rPr lang="en-US" dirty="0" err="1" smtClean="0">
                <a:solidFill>
                  <a:schemeClr val="bg1"/>
                </a:solidFill>
                <a:latin typeface="Century Gothic"/>
                <a:cs typeface="Century Gothic"/>
              </a:rPr>
              <a:t>Aktion</a:t>
            </a:r>
            <a:r>
              <a:rPr lang="en-US" dirty="0" smtClean="0">
                <a:solidFill>
                  <a:schemeClr val="bg1"/>
                </a:solidFill>
                <a:latin typeface="Century Gothic"/>
                <a:cs typeface="Century Gothic"/>
              </a:rPr>
              <a:t> Club.</a:t>
            </a:r>
            <a:endParaRPr lang="en-US" dirty="0">
              <a:solidFill>
                <a:schemeClr val="bg1"/>
              </a:solidFill>
              <a:latin typeface="Century Gothic"/>
              <a:cs typeface="Century Gothic"/>
            </a:endParaRPr>
          </a:p>
        </p:txBody>
      </p:sp>
    </p:spTree>
    <p:extLst>
      <p:ext uri="{BB962C8B-B14F-4D97-AF65-F5344CB8AC3E}">
        <p14:creationId xmlns:p14="http://schemas.microsoft.com/office/powerpoint/2010/main" val="754311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_CKI_horizontal stripesyellow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14972" y="2514972"/>
            <a:ext cx="6858000" cy="1828056"/>
          </a:xfrm>
          <a:prstGeom prst="rect">
            <a:avLst/>
          </a:prstGeom>
        </p:spPr>
      </p:pic>
      <p:sp>
        <p:nvSpPr>
          <p:cNvPr id="2" name="Title 1"/>
          <p:cNvSpPr>
            <a:spLocks noGrp="1"/>
          </p:cNvSpPr>
          <p:nvPr>
            <p:ph type="title"/>
          </p:nvPr>
        </p:nvSpPr>
        <p:spPr/>
        <p:txBody>
          <a:bodyPr/>
          <a:lstStyle/>
          <a:p>
            <a:r>
              <a:rPr lang="en-US" dirty="0" smtClean="0">
                <a:solidFill>
                  <a:schemeClr val="tx2"/>
                </a:solidFill>
                <a:latin typeface="Century Gothic"/>
                <a:cs typeface="Century Gothic"/>
              </a:rPr>
              <a:t>SOTC</a:t>
            </a:r>
            <a:endParaRPr lang="en-US" dirty="0">
              <a:solidFill>
                <a:schemeClr val="tx2"/>
              </a:solidFill>
              <a:latin typeface="Century Gothic"/>
              <a:cs typeface="Century Gothic"/>
            </a:endParaRPr>
          </a:p>
        </p:txBody>
      </p:sp>
      <p:pic>
        <p:nvPicPr>
          <p:cNvPr id="6" name="Content Placeholder 5" descr="1964786_10101353442632095_1937927929_n.jp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42575" t="28590" r="26092" b="13445"/>
          <a:stretch/>
        </p:blipFill>
        <p:spPr>
          <a:xfrm>
            <a:off x="457200" y="2436087"/>
            <a:ext cx="3831164" cy="2623478"/>
          </a:xfrm>
        </p:spPr>
      </p:pic>
      <p:sp>
        <p:nvSpPr>
          <p:cNvPr id="4" name="Content Placeholder 3"/>
          <p:cNvSpPr>
            <a:spLocks noGrp="1"/>
          </p:cNvSpPr>
          <p:nvPr>
            <p:ph sz="half" idx="2"/>
          </p:nvPr>
        </p:nvSpPr>
        <p:spPr/>
        <p:txBody>
          <a:bodyPr>
            <a:normAutofit lnSpcReduction="10000"/>
          </a:bodyPr>
          <a:lstStyle/>
          <a:p>
            <a:pPr marL="0" indent="0">
              <a:buNone/>
            </a:pPr>
            <a:r>
              <a:rPr lang="en-US" dirty="0" smtClean="0">
                <a:solidFill>
                  <a:srgbClr val="1F497D"/>
                </a:solidFill>
                <a:latin typeface="Century Gothic"/>
                <a:cs typeface="Century Gothic"/>
              </a:rPr>
              <a:t>Spring Officer Training Conference</a:t>
            </a:r>
          </a:p>
          <a:p>
            <a:r>
              <a:rPr lang="en-US" dirty="0" smtClean="0">
                <a:solidFill>
                  <a:schemeClr val="bg1"/>
                </a:solidFill>
                <a:latin typeface="Century Gothic"/>
                <a:cs typeface="Century Gothic"/>
              </a:rPr>
              <a:t>A 2-day event providing new club board members with education and connection opportunities.</a:t>
            </a:r>
          </a:p>
          <a:p>
            <a:r>
              <a:rPr lang="en-US" dirty="0" smtClean="0">
                <a:solidFill>
                  <a:schemeClr val="bg1"/>
                </a:solidFill>
                <a:latin typeface="Century Gothic"/>
                <a:cs typeface="Century Gothic"/>
              </a:rPr>
              <a:t>Next year’s SOTC will be held March 27-28, 2015.</a:t>
            </a:r>
            <a:endParaRPr lang="en-US" dirty="0">
              <a:solidFill>
                <a:schemeClr val="bg1"/>
              </a:solidFill>
              <a:latin typeface="Century Gothic"/>
              <a:cs typeface="Century Gothic"/>
            </a:endParaRPr>
          </a:p>
        </p:txBody>
      </p:sp>
    </p:spTree>
    <p:extLst>
      <p:ext uri="{BB962C8B-B14F-4D97-AF65-F5344CB8AC3E}">
        <p14:creationId xmlns:p14="http://schemas.microsoft.com/office/powerpoint/2010/main" val="1627859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_CKI_horizontal stripesyellow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14972" y="2514972"/>
            <a:ext cx="6858000" cy="1828056"/>
          </a:xfrm>
          <a:prstGeom prst="rect">
            <a:avLst/>
          </a:prstGeom>
        </p:spPr>
      </p:pic>
      <p:sp>
        <p:nvSpPr>
          <p:cNvPr id="2" name="Title 1"/>
          <p:cNvSpPr>
            <a:spLocks noGrp="1"/>
          </p:cNvSpPr>
          <p:nvPr>
            <p:ph type="title"/>
          </p:nvPr>
        </p:nvSpPr>
        <p:spPr/>
        <p:txBody>
          <a:bodyPr/>
          <a:lstStyle/>
          <a:p>
            <a:r>
              <a:rPr lang="en-US" dirty="0" smtClean="0">
                <a:solidFill>
                  <a:schemeClr val="tx2"/>
                </a:solidFill>
                <a:latin typeface="Century Gothic"/>
                <a:cs typeface="Century Gothic"/>
              </a:rPr>
              <a:t>TFG</a:t>
            </a:r>
            <a:endParaRPr lang="en-US" dirty="0">
              <a:solidFill>
                <a:schemeClr val="tx2"/>
              </a:solidFill>
              <a:latin typeface="Century Gothic"/>
              <a:cs typeface="Century Gothic"/>
            </a:endParaRPr>
          </a:p>
        </p:txBody>
      </p:sp>
      <p:pic>
        <p:nvPicPr>
          <p:cNvPr id="5" name="Content Placeholder 4" descr="Unknown.jpeg"/>
          <p:cNvPicPr>
            <a:picLocks noGrp="1" noChangeAspect="1"/>
          </p:cNvPicPr>
          <p:nvPr>
            <p:ph sz="half" idx="1"/>
          </p:nvPr>
        </p:nvPicPr>
        <p:blipFill>
          <a:blip r:embed="rId3">
            <a:extLst>
              <a:ext uri="{28A0092B-C50C-407E-A947-70E740481C1C}">
                <a14:useLocalDpi xmlns:a14="http://schemas.microsoft.com/office/drawing/2010/main" val="0"/>
              </a:ext>
            </a:extLst>
          </a:blip>
          <a:srcRect l="-19314" r="-19314"/>
          <a:stretch>
            <a:fillRect/>
          </a:stretch>
        </p:blipFill>
        <p:spPr/>
      </p:pic>
      <p:sp>
        <p:nvSpPr>
          <p:cNvPr id="4" name="Content Placeholder 3"/>
          <p:cNvSpPr>
            <a:spLocks noGrp="1"/>
          </p:cNvSpPr>
          <p:nvPr>
            <p:ph sz="half" idx="2"/>
          </p:nvPr>
        </p:nvSpPr>
        <p:spPr/>
        <p:txBody>
          <a:bodyPr>
            <a:normAutofit fontScale="77500" lnSpcReduction="20000"/>
          </a:bodyPr>
          <a:lstStyle/>
          <a:p>
            <a:pPr marL="0" indent="0">
              <a:buNone/>
            </a:pPr>
            <a:r>
              <a:rPr lang="en-US" dirty="0" smtClean="0">
                <a:solidFill>
                  <a:srgbClr val="1F497D"/>
                </a:solidFill>
                <a:latin typeface="Century Gothic"/>
                <a:cs typeface="Century Gothic"/>
              </a:rPr>
              <a:t>Tomorrow Fund Grant</a:t>
            </a:r>
          </a:p>
          <a:p>
            <a:r>
              <a:rPr lang="en-US" dirty="0">
                <a:solidFill>
                  <a:schemeClr val="bg1"/>
                </a:solidFill>
                <a:latin typeface="Century Gothic"/>
                <a:cs typeface="Century Gothic"/>
              </a:rPr>
              <a:t>The Tomorrow Fund is an endowed fund for Circle K International held within the Kiwanis International </a:t>
            </a:r>
            <a:r>
              <a:rPr lang="en-US" dirty="0" smtClean="0">
                <a:solidFill>
                  <a:schemeClr val="bg1"/>
                </a:solidFill>
                <a:latin typeface="Century Gothic"/>
                <a:cs typeface="Century Gothic"/>
              </a:rPr>
              <a:t>Foundation.</a:t>
            </a:r>
          </a:p>
          <a:p>
            <a:r>
              <a:rPr lang="en-US" dirty="0" smtClean="0">
                <a:solidFill>
                  <a:schemeClr val="bg1"/>
                </a:solidFill>
                <a:latin typeface="Century Gothic"/>
                <a:cs typeface="Century Gothic"/>
              </a:rPr>
              <a:t>If your club has a project it would love to see happen, but you need funds to help get it off the ground, the TFG could be a great resource.</a:t>
            </a:r>
          </a:p>
          <a:p>
            <a:r>
              <a:rPr lang="en-US" dirty="0" smtClean="0">
                <a:solidFill>
                  <a:schemeClr val="bg1"/>
                </a:solidFill>
                <a:latin typeface="Century Gothic"/>
                <a:cs typeface="Century Gothic"/>
              </a:rPr>
              <a:t>Applications are due every year on December 1</a:t>
            </a:r>
            <a:r>
              <a:rPr lang="en-US" baseline="30000" dirty="0" smtClean="0">
                <a:solidFill>
                  <a:schemeClr val="bg1"/>
                </a:solidFill>
                <a:latin typeface="Century Gothic"/>
                <a:cs typeface="Century Gothic"/>
              </a:rPr>
              <a:t>st</a:t>
            </a:r>
            <a:r>
              <a:rPr lang="en-US" dirty="0" smtClean="0">
                <a:solidFill>
                  <a:schemeClr val="bg1"/>
                </a:solidFill>
                <a:latin typeface="Century Gothic"/>
                <a:cs typeface="Century Gothic"/>
              </a:rPr>
              <a:t>.</a:t>
            </a:r>
            <a:endParaRPr lang="en-US" dirty="0">
              <a:solidFill>
                <a:schemeClr val="bg1"/>
              </a:solidFill>
              <a:latin typeface="Century Gothic"/>
              <a:cs typeface="Century Gothic"/>
            </a:endParaRPr>
          </a:p>
        </p:txBody>
      </p:sp>
    </p:spTree>
    <p:extLst>
      <p:ext uri="{BB962C8B-B14F-4D97-AF65-F5344CB8AC3E}">
        <p14:creationId xmlns:p14="http://schemas.microsoft.com/office/powerpoint/2010/main" val="3894740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latin typeface="Century Gothic"/>
                <a:cs typeface="Century Gothic"/>
              </a:rPr>
              <a:t>TKD</a:t>
            </a:r>
            <a:endParaRPr lang="en-US" dirty="0">
              <a:solidFill>
                <a:schemeClr val="tx2"/>
              </a:solidFill>
              <a:latin typeface="Century Gothic"/>
              <a:cs typeface="Century Gothic"/>
            </a:endParaRPr>
          </a:p>
        </p:txBody>
      </p:sp>
      <p:pic>
        <p:nvPicPr>
          <p:cNvPr id="6" name="Content Placeholder 5" descr="1006364_10151603612767607_1982391472_n.jp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0102" r="46510"/>
          <a:stretch/>
        </p:blipFill>
        <p:spPr>
          <a:xfrm>
            <a:off x="2005181" y="1600200"/>
            <a:ext cx="1963738" cy="4525963"/>
          </a:xfrm>
        </p:spPr>
      </p:pic>
      <p:sp>
        <p:nvSpPr>
          <p:cNvPr id="4" name="Content Placeholder 3"/>
          <p:cNvSpPr>
            <a:spLocks noGrp="1"/>
          </p:cNvSpPr>
          <p:nvPr>
            <p:ph sz="half" idx="2"/>
          </p:nvPr>
        </p:nvSpPr>
        <p:spPr/>
        <p:txBody>
          <a:bodyPr>
            <a:normAutofit fontScale="92500" lnSpcReduction="20000"/>
          </a:bodyPr>
          <a:lstStyle/>
          <a:p>
            <a:pPr marL="0" indent="0">
              <a:buNone/>
            </a:pPr>
            <a:r>
              <a:rPr lang="en-US" dirty="0" smtClean="0">
                <a:solidFill>
                  <a:srgbClr val="1F497D"/>
                </a:solidFill>
                <a:latin typeface="Century Gothic"/>
                <a:cs typeface="Century Gothic"/>
              </a:rPr>
              <a:t>Total K Day</a:t>
            </a:r>
          </a:p>
          <a:p>
            <a:r>
              <a:rPr lang="en-US" dirty="0" smtClean="0">
                <a:solidFill>
                  <a:schemeClr val="bg1"/>
                </a:solidFill>
                <a:latin typeface="Century Gothic"/>
                <a:cs typeface="Century Gothic"/>
              </a:rPr>
              <a:t>A day meant to unite all of the branches of the Kiwanis family in service. </a:t>
            </a:r>
          </a:p>
          <a:p>
            <a:r>
              <a:rPr lang="en-US" dirty="0" smtClean="0">
                <a:solidFill>
                  <a:schemeClr val="bg1"/>
                </a:solidFill>
                <a:latin typeface="Century Gothic"/>
                <a:cs typeface="Century Gothic"/>
              </a:rPr>
              <a:t>CDCKI is in the process of planning an exciting TKD experience with the help of the Kiwanis Family Relations Committee (led by Heather Howell).</a:t>
            </a:r>
            <a:endParaRPr lang="en-US" dirty="0">
              <a:solidFill>
                <a:schemeClr val="bg1"/>
              </a:solidFill>
              <a:latin typeface="Century Gothic"/>
              <a:cs typeface="Century Gothic"/>
            </a:endParaRPr>
          </a:p>
        </p:txBody>
      </p:sp>
      <p:pic>
        <p:nvPicPr>
          <p:cNvPr id="5" name="Picture 4" descr="graphic_CKI_horizontal stripesyellow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514972" y="2514972"/>
            <a:ext cx="6858000" cy="1828056"/>
          </a:xfrm>
          <a:prstGeom prst="rect">
            <a:avLst/>
          </a:prstGeom>
        </p:spPr>
      </p:pic>
    </p:spTree>
    <p:extLst>
      <p:ext uri="{BB962C8B-B14F-4D97-AF65-F5344CB8AC3E}">
        <p14:creationId xmlns:p14="http://schemas.microsoft.com/office/powerpoint/2010/main" val="2548176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_CKI_horizontal stripesyellow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14972" y="2514972"/>
            <a:ext cx="6858000" cy="1828056"/>
          </a:xfrm>
          <a:prstGeom prst="rect">
            <a:avLst/>
          </a:prstGeom>
        </p:spPr>
      </p:pic>
      <p:sp>
        <p:nvSpPr>
          <p:cNvPr id="2" name="Title 1"/>
          <p:cNvSpPr>
            <a:spLocks noGrp="1"/>
          </p:cNvSpPr>
          <p:nvPr>
            <p:ph type="title"/>
          </p:nvPr>
        </p:nvSpPr>
        <p:spPr/>
        <p:txBody>
          <a:bodyPr/>
          <a:lstStyle/>
          <a:p>
            <a:r>
              <a:rPr lang="en-US" dirty="0" smtClean="0">
                <a:solidFill>
                  <a:schemeClr val="tx2"/>
                </a:solidFill>
                <a:latin typeface="Century Gothic"/>
                <a:cs typeface="Century Gothic"/>
              </a:rPr>
              <a:t>VP</a:t>
            </a:r>
            <a:endParaRPr lang="en-US" dirty="0">
              <a:solidFill>
                <a:schemeClr val="tx2"/>
              </a:solidFill>
              <a:latin typeface="Century Gothic"/>
              <a:cs typeface="Century Gothic"/>
            </a:endParaRPr>
          </a:p>
        </p:txBody>
      </p:sp>
      <p:pic>
        <p:nvPicPr>
          <p:cNvPr id="5" name="Content Placeholder 4"/>
          <p:cNvPicPr>
            <a:picLocks noGrp="1" noChangeAspect="1"/>
          </p:cNvPicPr>
          <p:nvPr>
            <p:ph sz="half" idx="1"/>
          </p:nvPr>
        </p:nvPicPr>
        <p:blipFill>
          <a:blip r:embed="rId3"/>
          <a:srcRect l="-21797" r="-21797"/>
          <a:stretch>
            <a:fillRect/>
          </a:stretch>
        </p:blipFill>
        <p:spPr/>
      </p:pic>
      <p:sp>
        <p:nvSpPr>
          <p:cNvPr id="4" name="Content Placeholder 3"/>
          <p:cNvSpPr>
            <a:spLocks noGrp="1"/>
          </p:cNvSpPr>
          <p:nvPr>
            <p:ph sz="half" idx="2"/>
          </p:nvPr>
        </p:nvSpPr>
        <p:spPr/>
        <p:txBody>
          <a:bodyPr>
            <a:normAutofit fontScale="92500" lnSpcReduction="10000"/>
          </a:bodyPr>
          <a:lstStyle/>
          <a:p>
            <a:pPr marL="0" indent="0">
              <a:buNone/>
            </a:pPr>
            <a:r>
              <a:rPr lang="en-US" dirty="0" smtClean="0">
                <a:solidFill>
                  <a:srgbClr val="1F497D"/>
                </a:solidFill>
                <a:latin typeface="Century Gothic"/>
                <a:cs typeface="Century Gothic"/>
              </a:rPr>
              <a:t>Vice President</a:t>
            </a:r>
          </a:p>
          <a:p>
            <a:r>
              <a:rPr lang="en-US" dirty="0" smtClean="0">
                <a:solidFill>
                  <a:schemeClr val="bg1"/>
                </a:solidFill>
                <a:latin typeface="Century Gothic"/>
                <a:cs typeface="Century Gothic"/>
              </a:rPr>
              <a:t>At the international level, the VP supports the IP and produces a weekly newsletter to be distributed to all members.</a:t>
            </a:r>
          </a:p>
          <a:p>
            <a:r>
              <a:rPr lang="en-US" dirty="0" smtClean="0">
                <a:solidFill>
                  <a:schemeClr val="bg1"/>
                </a:solidFill>
                <a:latin typeface="Century Gothic"/>
                <a:cs typeface="Century Gothic"/>
              </a:rPr>
              <a:t>Clara Oh was elected International VP at this year’s ICON in Nashville.</a:t>
            </a:r>
            <a:endParaRPr lang="en-US" dirty="0">
              <a:solidFill>
                <a:schemeClr val="bg1"/>
              </a:solidFill>
              <a:latin typeface="Century Gothic"/>
              <a:cs typeface="Century Gothic"/>
            </a:endParaRPr>
          </a:p>
        </p:txBody>
      </p:sp>
    </p:spTree>
    <p:extLst>
      <p:ext uri="{BB962C8B-B14F-4D97-AF65-F5344CB8AC3E}">
        <p14:creationId xmlns:p14="http://schemas.microsoft.com/office/powerpoint/2010/main" val="1807084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_CKI_horizontal stripesyellow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14972" y="2514972"/>
            <a:ext cx="6858000" cy="1828056"/>
          </a:xfrm>
          <a:prstGeom prst="rect">
            <a:avLst/>
          </a:prstGeom>
        </p:spPr>
      </p:pic>
      <p:sp>
        <p:nvSpPr>
          <p:cNvPr id="2" name="Title 1"/>
          <p:cNvSpPr>
            <a:spLocks noGrp="1"/>
          </p:cNvSpPr>
          <p:nvPr>
            <p:ph type="title"/>
          </p:nvPr>
        </p:nvSpPr>
        <p:spPr/>
        <p:txBody>
          <a:bodyPr/>
          <a:lstStyle/>
          <a:p>
            <a:r>
              <a:rPr lang="en-US" dirty="0" smtClean="0">
                <a:solidFill>
                  <a:srgbClr val="1F497D"/>
                </a:solidFill>
                <a:latin typeface="Century Gothic"/>
                <a:cs typeface="Century Gothic"/>
              </a:rPr>
              <a:t>CBR</a:t>
            </a:r>
            <a:endParaRPr lang="en-US" dirty="0">
              <a:solidFill>
                <a:srgbClr val="1F497D"/>
              </a:solidFill>
              <a:latin typeface="Century Gothic"/>
              <a:cs typeface="Century Gothic"/>
            </a:endParaRPr>
          </a:p>
        </p:txBody>
      </p:sp>
      <p:pic>
        <p:nvPicPr>
          <p:cNvPr id="6" name="Content Placeholder 5" descr="johnson.jpg"/>
          <p:cNvPicPr>
            <a:picLocks noGrp="1" noChangeAspect="1"/>
          </p:cNvPicPr>
          <p:nvPr>
            <p:ph sz="half" idx="1"/>
          </p:nvPr>
        </p:nvPicPr>
        <p:blipFill>
          <a:blip r:embed="rId3">
            <a:extLst>
              <a:ext uri="{28A0092B-C50C-407E-A947-70E740481C1C}">
                <a14:useLocalDpi xmlns:a14="http://schemas.microsoft.com/office/drawing/2010/main" val="0"/>
              </a:ext>
            </a:extLst>
          </a:blip>
          <a:srcRect t="-6034" b="-6034"/>
          <a:stretch>
            <a:fillRect/>
          </a:stretch>
        </p:blipFill>
        <p:spPr/>
      </p:pic>
      <p:sp>
        <p:nvSpPr>
          <p:cNvPr id="4" name="Content Placeholder 3"/>
          <p:cNvSpPr>
            <a:spLocks noGrp="1"/>
          </p:cNvSpPr>
          <p:nvPr>
            <p:ph sz="half" idx="2"/>
          </p:nvPr>
        </p:nvSpPr>
        <p:spPr/>
        <p:txBody>
          <a:bodyPr>
            <a:normAutofit fontScale="92500" lnSpcReduction="10000"/>
          </a:bodyPr>
          <a:lstStyle/>
          <a:p>
            <a:pPr marL="0" indent="0">
              <a:buNone/>
            </a:pPr>
            <a:r>
              <a:rPr lang="en-US" dirty="0" smtClean="0">
                <a:solidFill>
                  <a:srgbClr val="1F497D"/>
                </a:solidFill>
                <a:latin typeface="Century Gothic"/>
                <a:cs typeface="Century Gothic"/>
              </a:rPr>
              <a:t>Club Building &amp; Revitalization</a:t>
            </a:r>
          </a:p>
          <a:p>
            <a:r>
              <a:rPr lang="en-US" dirty="0" smtClean="0">
                <a:solidFill>
                  <a:schemeClr val="bg1"/>
                </a:solidFill>
                <a:latin typeface="Century Gothic"/>
                <a:cs typeface="Century Gothic"/>
              </a:rPr>
              <a:t>This is a committee responsible for helping clubs reactivate and charter throughout the district.</a:t>
            </a:r>
          </a:p>
          <a:p>
            <a:r>
              <a:rPr lang="en-US" dirty="0" smtClean="0">
                <a:solidFill>
                  <a:schemeClr val="bg1"/>
                </a:solidFill>
                <a:latin typeface="Century Gothic"/>
                <a:cs typeface="Century Gothic"/>
              </a:rPr>
              <a:t>This year, the CDCKI CBR Committee is led by Matt Johnson.</a:t>
            </a:r>
            <a:endParaRPr lang="en-US" dirty="0">
              <a:solidFill>
                <a:schemeClr val="bg1"/>
              </a:solidFill>
              <a:latin typeface="Century Gothic"/>
              <a:cs typeface="Century Gothic"/>
            </a:endParaRPr>
          </a:p>
        </p:txBody>
      </p:sp>
    </p:spTree>
    <p:extLst>
      <p:ext uri="{BB962C8B-B14F-4D97-AF65-F5344CB8AC3E}">
        <p14:creationId xmlns:p14="http://schemas.microsoft.com/office/powerpoint/2010/main" val="4058749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_CKI_horizontal stripesyellow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14972" y="2514972"/>
            <a:ext cx="6858000" cy="1828056"/>
          </a:xfrm>
          <a:prstGeom prst="rect">
            <a:avLst/>
          </a:prstGeom>
        </p:spPr>
      </p:pic>
      <p:sp>
        <p:nvSpPr>
          <p:cNvPr id="2" name="Title 1"/>
          <p:cNvSpPr>
            <a:spLocks noGrp="1"/>
          </p:cNvSpPr>
          <p:nvPr>
            <p:ph type="title"/>
          </p:nvPr>
        </p:nvSpPr>
        <p:spPr/>
        <p:txBody>
          <a:bodyPr/>
          <a:lstStyle/>
          <a:p>
            <a:r>
              <a:rPr lang="en-US" dirty="0" smtClean="0">
                <a:solidFill>
                  <a:schemeClr val="tx2"/>
                </a:solidFill>
                <a:latin typeface="Century Gothic"/>
                <a:cs typeface="Century Gothic"/>
              </a:rPr>
              <a:t>CDCKI</a:t>
            </a:r>
            <a:endParaRPr lang="en-US" dirty="0">
              <a:solidFill>
                <a:schemeClr val="tx2"/>
              </a:solidFill>
              <a:latin typeface="Century Gothic"/>
              <a:cs typeface="Century Gothic"/>
            </a:endParaRPr>
          </a:p>
        </p:txBody>
      </p:sp>
      <p:pic>
        <p:nvPicPr>
          <p:cNvPr id="8" name="Content Placeholder 7" descr="cdcki crabby.png"/>
          <p:cNvPicPr>
            <a:picLocks noGrp="1" noChangeAspect="1"/>
          </p:cNvPicPr>
          <p:nvPr>
            <p:ph sz="half" idx="1"/>
          </p:nvPr>
        </p:nvPicPr>
        <p:blipFill>
          <a:blip r:embed="rId3">
            <a:extLst>
              <a:ext uri="{28A0092B-C50C-407E-A947-70E740481C1C}">
                <a14:useLocalDpi xmlns:a14="http://schemas.microsoft.com/office/drawing/2010/main" val="0"/>
              </a:ext>
            </a:extLst>
          </a:blip>
          <a:srcRect t="-39934" b="-39934"/>
          <a:stretch>
            <a:fillRect/>
          </a:stretch>
        </p:blipFill>
        <p:spPr/>
      </p:pic>
      <p:sp>
        <p:nvSpPr>
          <p:cNvPr id="4" name="Content Placeholder 3"/>
          <p:cNvSpPr>
            <a:spLocks noGrp="1"/>
          </p:cNvSpPr>
          <p:nvPr>
            <p:ph sz="half" idx="2"/>
          </p:nvPr>
        </p:nvSpPr>
        <p:spPr/>
        <p:txBody>
          <a:bodyPr/>
          <a:lstStyle/>
          <a:p>
            <a:pPr marL="0" indent="0">
              <a:buNone/>
            </a:pPr>
            <a:r>
              <a:rPr lang="en-US" dirty="0" smtClean="0">
                <a:solidFill>
                  <a:srgbClr val="1F497D"/>
                </a:solidFill>
              </a:rPr>
              <a:t>Capital District Circle K International</a:t>
            </a:r>
          </a:p>
          <a:p>
            <a:r>
              <a:rPr lang="en-US" dirty="0" smtClean="0">
                <a:solidFill>
                  <a:schemeClr val="bg1"/>
                </a:solidFill>
              </a:rPr>
              <a:t>The mascot for the Capital District is </a:t>
            </a:r>
            <a:r>
              <a:rPr lang="en-US" dirty="0" err="1" smtClean="0">
                <a:solidFill>
                  <a:schemeClr val="bg1"/>
                </a:solidFill>
              </a:rPr>
              <a:t>Krabby</a:t>
            </a:r>
            <a:r>
              <a:rPr lang="en-US" dirty="0" smtClean="0">
                <a:solidFill>
                  <a:schemeClr val="bg1"/>
                </a:solidFill>
              </a:rPr>
              <a:t> the crab!</a:t>
            </a:r>
            <a:endParaRPr lang="en-US" dirty="0">
              <a:solidFill>
                <a:schemeClr val="bg1"/>
              </a:solidFill>
            </a:endParaRPr>
          </a:p>
        </p:txBody>
      </p:sp>
    </p:spTree>
    <p:extLst>
      <p:ext uri="{BB962C8B-B14F-4D97-AF65-F5344CB8AC3E}">
        <p14:creationId xmlns:p14="http://schemas.microsoft.com/office/powerpoint/2010/main" val="467575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_CKI_horizontal stripesyellow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14972" y="2514972"/>
            <a:ext cx="6858000" cy="1828056"/>
          </a:xfrm>
          <a:prstGeom prst="rect">
            <a:avLst/>
          </a:prstGeom>
        </p:spPr>
      </p:pic>
      <p:sp>
        <p:nvSpPr>
          <p:cNvPr id="2" name="Title 1"/>
          <p:cNvSpPr>
            <a:spLocks noGrp="1"/>
          </p:cNvSpPr>
          <p:nvPr>
            <p:ph type="title"/>
          </p:nvPr>
        </p:nvSpPr>
        <p:spPr/>
        <p:txBody>
          <a:bodyPr/>
          <a:lstStyle/>
          <a:p>
            <a:r>
              <a:rPr lang="en-US" dirty="0" smtClean="0">
                <a:solidFill>
                  <a:srgbClr val="1F497D"/>
                </a:solidFill>
                <a:latin typeface="Century Gothic"/>
                <a:cs typeface="Century Gothic"/>
              </a:rPr>
              <a:t>Con-Con</a:t>
            </a:r>
            <a:endParaRPr lang="en-US" dirty="0">
              <a:solidFill>
                <a:srgbClr val="1F497D"/>
              </a:solidFill>
              <a:latin typeface="Century Gothic"/>
              <a:cs typeface="Century Gothic"/>
            </a:endParaRPr>
          </a:p>
        </p:txBody>
      </p:sp>
      <p:pic>
        <p:nvPicPr>
          <p:cNvPr id="6" name="Content Placeholder 5" descr="gallo.jpg"/>
          <p:cNvPicPr>
            <a:picLocks noGrp="1" noChangeAspect="1"/>
          </p:cNvPicPr>
          <p:nvPr>
            <p:ph sz="half" idx="1"/>
          </p:nvPr>
        </p:nvPicPr>
        <p:blipFill>
          <a:blip r:embed="rId3">
            <a:extLst>
              <a:ext uri="{28A0092B-C50C-407E-A947-70E740481C1C}">
                <a14:useLocalDpi xmlns:a14="http://schemas.microsoft.com/office/drawing/2010/main" val="0"/>
              </a:ext>
            </a:extLst>
          </a:blip>
          <a:srcRect t="-6034" b="-6034"/>
          <a:stretch>
            <a:fillRect/>
          </a:stretch>
        </p:blipFill>
        <p:spPr/>
      </p:pic>
      <p:sp>
        <p:nvSpPr>
          <p:cNvPr id="4" name="Content Placeholder 3"/>
          <p:cNvSpPr>
            <a:spLocks noGrp="1"/>
          </p:cNvSpPr>
          <p:nvPr>
            <p:ph sz="half" idx="2"/>
          </p:nvPr>
        </p:nvSpPr>
        <p:spPr/>
        <p:txBody>
          <a:bodyPr>
            <a:normAutofit fontScale="92500" lnSpcReduction="10000"/>
          </a:bodyPr>
          <a:lstStyle/>
          <a:p>
            <a:pPr marL="0" indent="0">
              <a:buNone/>
            </a:pPr>
            <a:r>
              <a:rPr lang="en-US" dirty="0" smtClean="0">
                <a:solidFill>
                  <a:srgbClr val="1F497D"/>
                </a:solidFill>
                <a:latin typeface="Century Gothic"/>
                <a:cs typeface="Century Gothic"/>
              </a:rPr>
              <a:t>Conventions and Conferences</a:t>
            </a:r>
          </a:p>
          <a:p>
            <a:r>
              <a:rPr lang="en-US" dirty="0" smtClean="0">
                <a:solidFill>
                  <a:schemeClr val="bg1"/>
                </a:solidFill>
                <a:latin typeface="Century Gothic"/>
                <a:cs typeface="Century Gothic"/>
              </a:rPr>
              <a:t>A committee responsible for planning and executing major district events like DCON and FMR.</a:t>
            </a:r>
          </a:p>
          <a:p>
            <a:r>
              <a:rPr lang="en-US" dirty="0" smtClean="0">
                <a:solidFill>
                  <a:schemeClr val="bg1"/>
                </a:solidFill>
                <a:latin typeface="Century Gothic"/>
                <a:cs typeface="Century Gothic"/>
              </a:rPr>
              <a:t>The CDCKI Con-Con committee chair is Richard Gallo. </a:t>
            </a:r>
            <a:endParaRPr lang="en-US" dirty="0">
              <a:solidFill>
                <a:schemeClr val="bg1"/>
              </a:solidFill>
              <a:latin typeface="Century Gothic"/>
              <a:cs typeface="Century Gothic"/>
            </a:endParaRPr>
          </a:p>
        </p:txBody>
      </p:sp>
    </p:spTree>
    <p:extLst>
      <p:ext uri="{BB962C8B-B14F-4D97-AF65-F5344CB8AC3E}">
        <p14:creationId xmlns:p14="http://schemas.microsoft.com/office/powerpoint/2010/main" val="1993476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_CKI_horizontal stripesyellow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14972" y="2514972"/>
            <a:ext cx="6858000" cy="1828056"/>
          </a:xfrm>
          <a:prstGeom prst="rect">
            <a:avLst/>
          </a:prstGeom>
        </p:spPr>
      </p:pic>
      <p:sp>
        <p:nvSpPr>
          <p:cNvPr id="2" name="Title 1"/>
          <p:cNvSpPr>
            <a:spLocks noGrp="1"/>
          </p:cNvSpPr>
          <p:nvPr>
            <p:ph type="title"/>
          </p:nvPr>
        </p:nvSpPr>
        <p:spPr/>
        <p:txBody>
          <a:bodyPr/>
          <a:lstStyle/>
          <a:p>
            <a:r>
              <a:rPr lang="en-US" dirty="0" smtClean="0">
                <a:solidFill>
                  <a:schemeClr val="tx2"/>
                </a:solidFill>
                <a:latin typeface="Century Gothic"/>
                <a:cs typeface="Century Gothic"/>
              </a:rPr>
              <a:t>DA</a:t>
            </a:r>
            <a:endParaRPr lang="en-US" dirty="0">
              <a:solidFill>
                <a:schemeClr val="tx2"/>
              </a:solidFill>
              <a:latin typeface="Century Gothic"/>
              <a:cs typeface="Century Gothic"/>
            </a:endParaRPr>
          </a:p>
        </p:txBody>
      </p:sp>
      <p:pic>
        <p:nvPicPr>
          <p:cNvPr id="6" name="Content Placeholder 5" descr="wolff.jpg"/>
          <p:cNvPicPr>
            <a:picLocks noGrp="1" noChangeAspect="1"/>
          </p:cNvPicPr>
          <p:nvPr>
            <p:ph sz="half" idx="1"/>
          </p:nvPr>
        </p:nvPicPr>
        <p:blipFill>
          <a:blip r:embed="rId3">
            <a:extLst>
              <a:ext uri="{28A0092B-C50C-407E-A947-70E740481C1C}">
                <a14:useLocalDpi xmlns:a14="http://schemas.microsoft.com/office/drawing/2010/main" val="0"/>
              </a:ext>
            </a:extLst>
          </a:blip>
          <a:srcRect t="-6034" b="-6034"/>
          <a:stretch>
            <a:fillRect/>
          </a:stretch>
        </p:blipFill>
        <p:spPr/>
      </p:pic>
      <p:sp>
        <p:nvSpPr>
          <p:cNvPr id="4" name="Content Placeholder 3"/>
          <p:cNvSpPr>
            <a:spLocks noGrp="1"/>
          </p:cNvSpPr>
          <p:nvPr>
            <p:ph sz="half" idx="2"/>
          </p:nvPr>
        </p:nvSpPr>
        <p:spPr/>
        <p:txBody>
          <a:bodyPr/>
          <a:lstStyle/>
          <a:p>
            <a:pPr marL="0" indent="0">
              <a:buNone/>
            </a:pPr>
            <a:r>
              <a:rPr lang="en-US" dirty="0" smtClean="0">
                <a:solidFill>
                  <a:srgbClr val="1F497D"/>
                </a:solidFill>
                <a:latin typeface="Century Gothic"/>
                <a:cs typeface="Century Gothic"/>
              </a:rPr>
              <a:t>District Administrator</a:t>
            </a:r>
          </a:p>
          <a:p>
            <a:r>
              <a:rPr lang="en-US" dirty="0" smtClean="0">
                <a:solidFill>
                  <a:schemeClr val="bg1"/>
                </a:solidFill>
                <a:latin typeface="Century Gothic"/>
                <a:cs typeface="Century Gothic"/>
              </a:rPr>
              <a:t>Advises the District Board as they make decisions and lead the district.</a:t>
            </a:r>
          </a:p>
          <a:p>
            <a:r>
              <a:rPr lang="en-US" dirty="0" smtClean="0">
                <a:solidFill>
                  <a:schemeClr val="bg1"/>
                </a:solidFill>
                <a:latin typeface="Century Gothic"/>
                <a:cs typeface="Century Gothic"/>
              </a:rPr>
              <a:t>The CDCKI DA is Jen Wolff.</a:t>
            </a:r>
            <a:endParaRPr lang="en-US" dirty="0">
              <a:solidFill>
                <a:schemeClr val="bg1"/>
              </a:solidFill>
              <a:latin typeface="Century Gothic"/>
              <a:cs typeface="Century Gothic"/>
            </a:endParaRPr>
          </a:p>
        </p:txBody>
      </p:sp>
    </p:spTree>
    <p:extLst>
      <p:ext uri="{BB962C8B-B14F-4D97-AF65-F5344CB8AC3E}">
        <p14:creationId xmlns:p14="http://schemas.microsoft.com/office/powerpoint/2010/main" val="468325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_CKI_horizontal stripesyellow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14972" y="2514972"/>
            <a:ext cx="6858000" cy="1828056"/>
          </a:xfrm>
          <a:prstGeom prst="rect">
            <a:avLst/>
          </a:prstGeom>
        </p:spPr>
      </p:pic>
      <p:sp>
        <p:nvSpPr>
          <p:cNvPr id="2" name="Title 1"/>
          <p:cNvSpPr>
            <a:spLocks noGrp="1"/>
          </p:cNvSpPr>
          <p:nvPr>
            <p:ph type="title"/>
          </p:nvPr>
        </p:nvSpPr>
        <p:spPr/>
        <p:txBody>
          <a:bodyPr/>
          <a:lstStyle/>
          <a:p>
            <a:r>
              <a:rPr lang="en-US" dirty="0" smtClean="0">
                <a:solidFill>
                  <a:schemeClr val="tx2"/>
                </a:solidFill>
                <a:latin typeface="Century Gothic"/>
                <a:cs typeface="Century Gothic"/>
              </a:rPr>
              <a:t>DCON</a:t>
            </a:r>
            <a:endParaRPr lang="en-US" dirty="0">
              <a:solidFill>
                <a:schemeClr val="tx2"/>
              </a:solidFill>
              <a:latin typeface="Century Gothic"/>
              <a:cs typeface="Century Gothic"/>
            </a:endParaRPr>
          </a:p>
        </p:txBody>
      </p:sp>
      <p:pic>
        <p:nvPicPr>
          <p:cNvPr id="6" name="Content Placeholder 5" descr="155459_10203166099624117_1256897906_n.jpg"/>
          <p:cNvPicPr>
            <a:picLocks noGrp="1" noChangeAspect="1"/>
          </p:cNvPicPr>
          <p:nvPr>
            <p:ph sz="half" idx="1"/>
          </p:nvPr>
        </p:nvPicPr>
        <p:blipFill>
          <a:blip r:embed="rId3">
            <a:extLst>
              <a:ext uri="{28A0092B-C50C-407E-A947-70E740481C1C}">
                <a14:useLocalDpi xmlns:a14="http://schemas.microsoft.com/office/drawing/2010/main" val="0"/>
              </a:ext>
            </a:extLst>
          </a:blip>
          <a:srcRect l="30202" r="30202"/>
          <a:stretch>
            <a:fillRect/>
          </a:stretch>
        </p:blipFill>
        <p:spPr/>
      </p:pic>
      <p:sp>
        <p:nvSpPr>
          <p:cNvPr id="4" name="Content Placeholder 3"/>
          <p:cNvSpPr>
            <a:spLocks noGrp="1"/>
          </p:cNvSpPr>
          <p:nvPr>
            <p:ph sz="half" idx="2"/>
          </p:nvPr>
        </p:nvSpPr>
        <p:spPr/>
        <p:txBody>
          <a:bodyPr>
            <a:normAutofit fontScale="85000" lnSpcReduction="20000"/>
          </a:bodyPr>
          <a:lstStyle/>
          <a:p>
            <a:pPr marL="0" indent="0">
              <a:buNone/>
            </a:pPr>
            <a:r>
              <a:rPr lang="en-US" dirty="0" smtClean="0">
                <a:solidFill>
                  <a:srgbClr val="1F497D"/>
                </a:solidFill>
                <a:latin typeface="Century Gothic"/>
                <a:cs typeface="Century Gothic"/>
              </a:rPr>
              <a:t>District Convention</a:t>
            </a:r>
          </a:p>
          <a:p>
            <a:r>
              <a:rPr lang="en-US" dirty="0" smtClean="0">
                <a:solidFill>
                  <a:schemeClr val="bg1"/>
                </a:solidFill>
                <a:latin typeface="Century Gothic"/>
                <a:cs typeface="Century Gothic"/>
              </a:rPr>
              <a:t>A 3-day event during which members from across the district come together to celebrate all of their hard work during the service year.</a:t>
            </a:r>
          </a:p>
          <a:p>
            <a:r>
              <a:rPr lang="en-US" dirty="0" smtClean="0">
                <a:solidFill>
                  <a:schemeClr val="bg1"/>
                </a:solidFill>
                <a:latin typeface="Century Gothic"/>
                <a:cs typeface="Century Gothic"/>
              </a:rPr>
              <a:t>This year’s CDCKI DCON will be held February 19-22, 2015 in Fairfax, Virginia.</a:t>
            </a:r>
          </a:p>
          <a:p>
            <a:r>
              <a:rPr lang="en-US" dirty="0" smtClean="0">
                <a:solidFill>
                  <a:schemeClr val="bg1"/>
                </a:solidFill>
                <a:latin typeface="Century Gothic"/>
                <a:cs typeface="Century Gothic"/>
              </a:rPr>
              <a:t>Last year’s theme was The Wonderful World of Service (Disney!)</a:t>
            </a:r>
            <a:endParaRPr lang="en-US" dirty="0">
              <a:solidFill>
                <a:schemeClr val="bg1"/>
              </a:solidFill>
              <a:latin typeface="Century Gothic"/>
              <a:cs typeface="Century Gothic"/>
            </a:endParaRPr>
          </a:p>
        </p:txBody>
      </p:sp>
    </p:spTree>
    <p:extLst>
      <p:ext uri="{BB962C8B-B14F-4D97-AF65-F5344CB8AC3E}">
        <p14:creationId xmlns:p14="http://schemas.microsoft.com/office/powerpoint/2010/main" val="2080366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_CKI_horizontal stripesyellow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14972" y="2514972"/>
            <a:ext cx="6858000" cy="1828056"/>
          </a:xfrm>
          <a:prstGeom prst="rect">
            <a:avLst/>
          </a:prstGeom>
        </p:spPr>
      </p:pic>
      <p:sp>
        <p:nvSpPr>
          <p:cNvPr id="2" name="Title 1"/>
          <p:cNvSpPr>
            <a:spLocks noGrp="1"/>
          </p:cNvSpPr>
          <p:nvPr>
            <p:ph type="title"/>
          </p:nvPr>
        </p:nvSpPr>
        <p:spPr/>
        <p:txBody>
          <a:bodyPr/>
          <a:lstStyle/>
          <a:p>
            <a:r>
              <a:rPr lang="en-US" dirty="0" smtClean="0">
                <a:solidFill>
                  <a:schemeClr val="tx2"/>
                </a:solidFill>
                <a:latin typeface="Century Gothic"/>
                <a:cs typeface="Century Gothic"/>
              </a:rPr>
              <a:t>DLSSP</a:t>
            </a:r>
            <a:endParaRPr lang="en-US" dirty="0">
              <a:solidFill>
                <a:schemeClr val="tx2"/>
              </a:solidFill>
              <a:latin typeface="Century Gothic"/>
              <a:cs typeface="Century Gothic"/>
            </a:endParaRPr>
          </a:p>
        </p:txBody>
      </p:sp>
      <p:pic>
        <p:nvPicPr>
          <p:cNvPr id="6" name="Content Placeholder 5" descr="griffith.jpg"/>
          <p:cNvPicPr>
            <a:picLocks noGrp="1" noChangeAspect="1"/>
          </p:cNvPicPr>
          <p:nvPr>
            <p:ph sz="half" idx="1"/>
          </p:nvPr>
        </p:nvPicPr>
        <p:blipFill>
          <a:blip r:embed="rId3">
            <a:extLst>
              <a:ext uri="{28A0092B-C50C-407E-A947-70E740481C1C}">
                <a14:useLocalDpi xmlns:a14="http://schemas.microsoft.com/office/drawing/2010/main" val="0"/>
              </a:ext>
            </a:extLst>
          </a:blip>
          <a:srcRect t="-6034" b="-6034"/>
          <a:stretch>
            <a:fillRect/>
          </a:stretch>
        </p:blipFill>
        <p:spPr/>
      </p:pic>
      <p:sp>
        <p:nvSpPr>
          <p:cNvPr id="4" name="Content Placeholder 3"/>
          <p:cNvSpPr>
            <a:spLocks noGrp="1"/>
          </p:cNvSpPr>
          <p:nvPr>
            <p:ph sz="half" idx="2"/>
          </p:nvPr>
        </p:nvSpPr>
        <p:spPr/>
        <p:txBody>
          <a:bodyPr>
            <a:normAutofit fontScale="92500" lnSpcReduction="20000"/>
          </a:bodyPr>
          <a:lstStyle/>
          <a:p>
            <a:pPr marL="0" indent="0">
              <a:buNone/>
            </a:pPr>
            <a:r>
              <a:rPr lang="en-US" dirty="0" smtClean="0">
                <a:solidFill>
                  <a:srgbClr val="1F497D"/>
                </a:solidFill>
                <a:latin typeface="Century Gothic"/>
                <a:cs typeface="Century Gothic"/>
              </a:rPr>
              <a:t>District Large Scale Service Project</a:t>
            </a:r>
          </a:p>
          <a:p>
            <a:r>
              <a:rPr lang="en-US" dirty="0" smtClean="0">
                <a:solidFill>
                  <a:schemeClr val="bg1"/>
                </a:solidFill>
                <a:latin typeface="Century Gothic"/>
                <a:cs typeface="Century Gothic"/>
              </a:rPr>
              <a:t>An event which brings members from across the district to do service together.</a:t>
            </a:r>
          </a:p>
          <a:p>
            <a:r>
              <a:rPr lang="en-US" dirty="0" smtClean="0">
                <a:solidFill>
                  <a:schemeClr val="bg1"/>
                </a:solidFill>
                <a:latin typeface="Century Gothic"/>
                <a:cs typeface="Century Gothic"/>
              </a:rPr>
              <a:t>The CDCKI Service committee (led by Kelly Griffith) is hard at work planning DLSSP for the upcoming semester!</a:t>
            </a:r>
            <a:endParaRPr lang="en-US" dirty="0">
              <a:solidFill>
                <a:schemeClr val="bg1"/>
              </a:solidFill>
              <a:latin typeface="Century Gothic"/>
              <a:cs typeface="Century Gothic"/>
            </a:endParaRPr>
          </a:p>
        </p:txBody>
      </p:sp>
    </p:spTree>
    <p:extLst>
      <p:ext uri="{BB962C8B-B14F-4D97-AF65-F5344CB8AC3E}">
        <p14:creationId xmlns:p14="http://schemas.microsoft.com/office/powerpoint/2010/main" val="3607759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_CKI_horizontal stripesyellow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14972" y="2514972"/>
            <a:ext cx="6858000" cy="1828056"/>
          </a:xfrm>
          <a:prstGeom prst="rect">
            <a:avLst/>
          </a:prstGeom>
        </p:spPr>
      </p:pic>
      <p:sp>
        <p:nvSpPr>
          <p:cNvPr id="2" name="Title 1"/>
          <p:cNvSpPr>
            <a:spLocks noGrp="1"/>
          </p:cNvSpPr>
          <p:nvPr>
            <p:ph type="title"/>
          </p:nvPr>
        </p:nvSpPr>
        <p:spPr/>
        <p:txBody>
          <a:bodyPr/>
          <a:lstStyle/>
          <a:p>
            <a:r>
              <a:rPr lang="en-US" dirty="0" smtClean="0">
                <a:solidFill>
                  <a:srgbClr val="1F497D"/>
                </a:solidFill>
                <a:latin typeface="Century Gothic"/>
                <a:cs typeface="Century Gothic"/>
              </a:rPr>
              <a:t>DOTC</a:t>
            </a:r>
            <a:endParaRPr lang="en-US" dirty="0">
              <a:solidFill>
                <a:srgbClr val="1F497D"/>
              </a:solidFill>
              <a:latin typeface="Century Gothic"/>
              <a:cs typeface="Century Gothic"/>
            </a:endParaRPr>
          </a:p>
        </p:txBody>
      </p:sp>
      <p:pic>
        <p:nvPicPr>
          <p:cNvPr id="6" name="Content Placeholder 5" descr="2013 DOTC Training Guide.tiff"/>
          <p:cNvPicPr>
            <a:picLocks noGrp="1" noChangeAspect="1"/>
          </p:cNvPicPr>
          <p:nvPr>
            <p:ph sz="half" idx="1"/>
          </p:nvPr>
        </p:nvPicPr>
        <p:blipFill>
          <a:blip r:embed="rId3">
            <a:extLst>
              <a:ext uri="{28A0092B-C50C-407E-A947-70E740481C1C}">
                <a14:useLocalDpi xmlns:a14="http://schemas.microsoft.com/office/drawing/2010/main" val="0"/>
              </a:ext>
            </a:extLst>
          </a:blip>
          <a:srcRect l="5384" r="5384"/>
          <a:stretch>
            <a:fillRect/>
          </a:stretch>
        </p:blipFill>
        <p:spPr/>
      </p:pic>
      <p:sp>
        <p:nvSpPr>
          <p:cNvPr id="4" name="Content Placeholder 3"/>
          <p:cNvSpPr>
            <a:spLocks noGrp="1"/>
          </p:cNvSpPr>
          <p:nvPr>
            <p:ph sz="half" idx="2"/>
          </p:nvPr>
        </p:nvSpPr>
        <p:spPr/>
        <p:txBody>
          <a:bodyPr>
            <a:normAutofit fontScale="92500" lnSpcReduction="20000"/>
          </a:bodyPr>
          <a:lstStyle/>
          <a:p>
            <a:pPr marL="0" indent="0">
              <a:buNone/>
            </a:pPr>
            <a:r>
              <a:rPr lang="en-US" dirty="0" smtClean="0">
                <a:solidFill>
                  <a:schemeClr val="tx2"/>
                </a:solidFill>
                <a:latin typeface="Century Gothic"/>
                <a:cs typeface="Century Gothic"/>
              </a:rPr>
              <a:t>District Officer Training Conference</a:t>
            </a:r>
          </a:p>
          <a:p>
            <a:r>
              <a:rPr lang="en-US" dirty="0" smtClean="0">
                <a:solidFill>
                  <a:schemeClr val="bg1"/>
                </a:solidFill>
                <a:latin typeface="Century Gothic"/>
                <a:cs typeface="Century Gothic"/>
              </a:rPr>
              <a:t>Where newly elected District Officers learn how to be effective in their positions.</a:t>
            </a:r>
          </a:p>
          <a:p>
            <a:r>
              <a:rPr lang="en-US" dirty="0" smtClean="0">
                <a:solidFill>
                  <a:schemeClr val="bg1"/>
                </a:solidFill>
                <a:latin typeface="Century Gothic"/>
                <a:cs typeface="Century Gothic"/>
              </a:rPr>
              <a:t>The District Board uses the weekend to set goals for the district and make plans for events for the upcoming year.</a:t>
            </a:r>
            <a:endParaRPr lang="en-US" dirty="0">
              <a:solidFill>
                <a:schemeClr val="bg1"/>
              </a:solidFill>
              <a:latin typeface="Century Gothic"/>
              <a:cs typeface="Century Gothic"/>
            </a:endParaRPr>
          </a:p>
        </p:txBody>
      </p:sp>
    </p:spTree>
    <p:extLst>
      <p:ext uri="{BB962C8B-B14F-4D97-AF65-F5344CB8AC3E}">
        <p14:creationId xmlns:p14="http://schemas.microsoft.com/office/powerpoint/2010/main" val="19594204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247</TotalTime>
  <Words>1084</Words>
  <Application>Microsoft Macintosh PowerPoint</Application>
  <PresentationFormat>On-screen Show (4:3)</PresentationFormat>
  <Paragraphs>113</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CKI Abbreviations and TLAs (Three Letter Acronyms)</vt:lpstr>
      <vt:lpstr>ADA</vt:lpstr>
      <vt:lpstr>CBR</vt:lpstr>
      <vt:lpstr>CDCKI</vt:lpstr>
      <vt:lpstr>Con-Con</vt:lpstr>
      <vt:lpstr>DA</vt:lpstr>
      <vt:lpstr>DCON</vt:lpstr>
      <vt:lpstr>DLSSP</vt:lpstr>
      <vt:lpstr>DOTC</vt:lpstr>
      <vt:lpstr>DST</vt:lpstr>
      <vt:lpstr>FMR</vt:lpstr>
      <vt:lpstr>GATC</vt:lpstr>
      <vt:lpstr>ICON</vt:lpstr>
      <vt:lpstr>IP</vt:lpstr>
      <vt:lpstr>K1D</vt:lpstr>
      <vt:lpstr>KFW</vt:lpstr>
      <vt:lpstr>LA</vt:lpstr>
      <vt:lpstr>LSSP</vt:lpstr>
      <vt:lpstr>LTG</vt:lpstr>
      <vt:lpstr>MDE</vt:lpstr>
      <vt:lpstr>MOM</vt:lpstr>
      <vt:lpstr>MRF</vt:lpstr>
      <vt:lpstr>PCM</vt:lpstr>
      <vt:lpstr>SLP</vt:lpstr>
      <vt:lpstr>SOTC</vt:lpstr>
      <vt:lpstr>TFG</vt:lpstr>
      <vt:lpstr>TKD</vt:lpstr>
      <vt:lpstr>VP</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CKI Abbreviations</dc:title>
  <dc:creator>Caitlin Francis</dc:creator>
  <cp:lastModifiedBy>Caitlin Francis</cp:lastModifiedBy>
  <cp:revision>22</cp:revision>
  <dcterms:created xsi:type="dcterms:W3CDTF">2014-08-06T22:31:09Z</dcterms:created>
  <dcterms:modified xsi:type="dcterms:W3CDTF">2014-08-07T02:38:50Z</dcterms:modified>
</cp:coreProperties>
</file>